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7F78F74-6703-474C-AC37-385F9EED6940}">
  <a:tblStyle styleId="{F7F78F74-6703-474C-AC37-385F9EED694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Everyone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am Navneet Singh Arora, along with my team-mates Sushil Awale and Sana Moin and we are here to present the topic of “Relation Extraction Improvement through Pre-trained Language Representations”.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7cc7ce92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07cc7ce92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07cc7ce92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07cc7ce92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0846576cec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0846576cec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07cc7ce923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07cc7ce92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0846576cec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0846576cec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0846576cec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0846576cec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07cc7ce92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07cc7ce92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0846576cec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0846576cec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0846576cec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0846576cec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03b92b023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03b92b023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07cc7ce9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07cc7ce9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moving forward, we would like to give you the overview of this presentation.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Firstly, we will go through the basics of Relation Extraction and its importance.</a:t>
            </a:r>
            <a:endParaRPr/>
          </a:p>
          <a:p>
            <a:pPr indent="0" lvl="0" marL="0" rtl="0" algn="l">
              <a:spcBef>
                <a:spcPts val="0"/>
              </a:spcBef>
              <a:spcAft>
                <a:spcPts val="0"/>
              </a:spcAft>
              <a:buNone/>
            </a:pPr>
            <a:r>
              <a:rPr lang="en"/>
              <a:t>We will set up the motivation, go through the Transformer architecture, explain the experimentation setup and finally conclude with the Analysis and the Summarization.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0846576cec_2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0846576cec_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03b92b023d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03b92b023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07cc7ce923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07cc7ce923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 is Relation Extraction”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Well we have a lot of data available to us. But all this data is in an unstructured form. </a:t>
            </a:r>
            <a:endParaRPr/>
          </a:p>
          <a:p>
            <a:pPr indent="0" lvl="0" marL="0" rtl="0" algn="l">
              <a:spcBef>
                <a:spcPts val="0"/>
              </a:spcBef>
              <a:spcAft>
                <a:spcPts val="0"/>
              </a:spcAft>
              <a:buNone/>
            </a:pPr>
            <a:r>
              <a:rPr lang="en"/>
              <a:t>Therefore, it is hard to get what we need directly from this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In-order to get some sense, Entity Linking and Probabilistic Inference are done, to form some kind of structure to the data.</a:t>
            </a:r>
            <a:endParaRPr/>
          </a:p>
          <a:p>
            <a:pPr indent="0" lvl="0" marL="0" rtl="0" algn="l">
              <a:spcBef>
                <a:spcPts val="0"/>
              </a:spcBef>
              <a:spcAft>
                <a:spcPts val="0"/>
              </a:spcAft>
              <a:buNone/>
            </a:pPr>
            <a:r>
              <a:rPr lang="en"/>
              <a:t>And this is then used to extract the semantic relations present in a text using ‘Detection’ and ‘Classification’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can be seen in the example here, the data is contains multiple entities like ‘Pandit’ and ‘Old Lane Partners’ in the second sentence, and the task is to </a:t>
            </a:r>
            <a:r>
              <a:rPr lang="en"/>
              <a:t>infer</a:t>
            </a:r>
            <a:r>
              <a:rPr lang="en"/>
              <a:t> the relation between these entities, which here is of a ‘founder’.</a:t>
            </a:r>
            <a:endParaRPr/>
          </a:p>
          <a:p>
            <a:pPr indent="0" lvl="0" marL="0" rtl="0" algn="l">
              <a:spcBef>
                <a:spcPts val="0"/>
              </a:spcBef>
              <a:spcAft>
                <a:spcPts val="0"/>
              </a:spcAft>
              <a:buNone/>
            </a:pPr>
            <a:r>
              <a:rPr lang="en"/>
              <a:t>This is what is called Relation Extraction.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07d3a36cbf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07d3a36cb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we know the natural data available to us is</a:t>
            </a:r>
            <a:endParaRPr/>
          </a:p>
          <a:p>
            <a:pPr indent="-298450" lvl="0" marL="457200" rtl="0" algn="l">
              <a:spcBef>
                <a:spcPts val="0"/>
              </a:spcBef>
              <a:spcAft>
                <a:spcPts val="0"/>
              </a:spcAft>
              <a:buSzPts val="1100"/>
              <a:buAutoNum type="arabicParenR"/>
            </a:pPr>
            <a:r>
              <a:rPr lang="en"/>
              <a:t>Vast</a:t>
            </a:r>
            <a:endParaRPr/>
          </a:p>
          <a:p>
            <a:pPr indent="-298450" lvl="0" marL="457200" rtl="0" algn="l">
              <a:spcBef>
                <a:spcPts val="0"/>
              </a:spcBef>
              <a:spcAft>
                <a:spcPts val="0"/>
              </a:spcAft>
              <a:buSzPts val="1100"/>
              <a:buAutoNum type="arabicParenR"/>
            </a:pPr>
            <a:r>
              <a:rPr lang="en"/>
              <a:t>Heterogeneous as well as </a:t>
            </a:r>
            <a:endParaRPr/>
          </a:p>
          <a:p>
            <a:pPr indent="-298450" lvl="0" marL="457200" rtl="0" algn="l">
              <a:spcBef>
                <a:spcPts val="0"/>
              </a:spcBef>
              <a:spcAft>
                <a:spcPts val="0"/>
              </a:spcAft>
              <a:buSzPts val="1100"/>
              <a:buAutoNum type="arabicParenR"/>
            </a:pPr>
            <a:r>
              <a:rPr lang="en"/>
              <a:t>Ambiguous</a:t>
            </a:r>
            <a:endParaRPr/>
          </a:p>
          <a:p>
            <a:pPr indent="0" lvl="0" marL="0" rtl="0" algn="l">
              <a:spcBef>
                <a:spcPts val="0"/>
              </a:spcBef>
              <a:spcAft>
                <a:spcPts val="0"/>
              </a:spcAft>
              <a:buNone/>
            </a:pPr>
            <a:r>
              <a:rPr lang="en"/>
              <a:t>And annotating this amount of data is not only expensive but also impossible.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where, Relation Extraction provides a good solution to create meaningful structure data.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07d3a36cb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07d3a36cb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Coming to the motivation behind this topic, current state-of-the-art relation extraction methods </a:t>
            </a:r>
            <a:r>
              <a:rPr lang="en"/>
              <a:t>explicitly</a:t>
            </a:r>
            <a:r>
              <a:rPr lang="en"/>
              <a:t> compute multiple features like:</a:t>
            </a:r>
            <a:endParaRPr/>
          </a:p>
          <a:p>
            <a:pPr indent="0" lvl="0" marL="0" rtl="0" algn="l">
              <a:spcBef>
                <a:spcPts val="0"/>
              </a:spcBef>
              <a:spcAft>
                <a:spcPts val="0"/>
              </a:spcAft>
              <a:buNone/>
            </a:pPr>
            <a:r>
              <a:rPr lang="en"/>
              <a:t>Lexical Features -&gt; which are finding the word classes,forming sub-words and so on</a:t>
            </a:r>
            <a:endParaRPr/>
          </a:p>
          <a:p>
            <a:pPr indent="0" lvl="0" marL="0" rtl="0" algn="l">
              <a:spcBef>
                <a:spcPts val="0"/>
              </a:spcBef>
              <a:spcAft>
                <a:spcPts val="0"/>
              </a:spcAft>
              <a:buNone/>
            </a:pPr>
            <a:r>
              <a:rPr lang="en"/>
              <a:t>Syntactic Features -&gt; determining the type of the word or text. </a:t>
            </a:r>
            <a:endParaRPr/>
          </a:p>
          <a:p>
            <a:pPr indent="0" lvl="0" marL="0" rtl="0" algn="l">
              <a:spcBef>
                <a:spcPts val="0"/>
              </a:spcBef>
              <a:spcAft>
                <a:spcPts val="0"/>
              </a:spcAft>
              <a:buNone/>
            </a:pPr>
            <a:r>
              <a:rPr lang="en"/>
              <a:t>And finally,</a:t>
            </a:r>
            <a:endParaRPr/>
          </a:p>
          <a:p>
            <a:pPr indent="0" lvl="0" marL="0" rtl="0" algn="l">
              <a:spcBef>
                <a:spcPts val="0"/>
              </a:spcBef>
              <a:spcAft>
                <a:spcPts val="0"/>
              </a:spcAft>
              <a:buNone/>
            </a:pPr>
            <a:r>
              <a:rPr lang="en"/>
              <a:t>Semantic Features -&gt; Creating a language specific word context.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this all involves the pre-processing which is then fed to the Relation Extraction Model. This is not only expensive but also error prone.</a:t>
            </a:r>
            <a:endParaRPr/>
          </a:p>
          <a:p>
            <a:pPr indent="0" lvl="0" marL="0" rtl="0" algn="l">
              <a:spcBef>
                <a:spcPts val="0"/>
              </a:spcBef>
              <a:spcAft>
                <a:spcPts val="0"/>
              </a:spcAft>
              <a:buNone/>
            </a:pPr>
            <a:r>
              <a:rPr lang="en"/>
              <a:t>Apart from this, these features are are not explicitly available in Non-English Languages.</a:t>
            </a:r>
            <a:endParaRPr/>
          </a:p>
          <a:p>
            <a:pPr indent="0" lvl="0" marL="0" rtl="0" algn="l">
              <a:spcBef>
                <a:spcPts val="0"/>
              </a:spcBef>
              <a:spcAft>
                <a:spcPts val="0"/>
              </a:spcAft>
              <a:buNone/>
            </a:pPr>
            <a:r>
              <a:rPr lang="en"/>
              <a:t>Therefore, the authors try to get rid of this and instead introduce transformers.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Oops, not these transformers. Let us take a look at the real transformers.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03b92b02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03b92b02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Here, we take a look at TRE: Transformer based Relation Extraction Model Architecture.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So this model is a decoder only variant of the Transformer: Encoder Decoder Model.</a:t>
            </a:r>
            <a:endParaRPr>
              <a:solidFill>
                <a:schemeClr val="dk1"/>
              </a:solidFill>
            </a:endParaRPr>
          </a:p>
          <a:p>
            <a:pPr indent="0" lvl="0" marL="0" rtl="0" algn="l">
              <a:spcBef>
                <a:spcPts val="0"/>
              </a:spcBef>
              <a:spcAft>
                <a:spcPts val="0"/>
              </a:spcAft>
              <a:buNone/>
            </a:pPr>
            <a:r>
              <a:rPr lang="en">
                <a:solidFill>
                  <a:schemeClr val="dk1"/>
                </a:solidFill>
              </a:rPr>
              <a:t>Multiple such Transformer blocks similar to the one shown in this figure are used to repeatedly encode the inputs and finally use them for classification.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On top of that Self-Attention masking is used which ensures no look-ahead is done for any input.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Considering the input being passed on to the model, it consists of Token Indices, Word-embedding Matrix and Word-Position Embedding Matrix. </a:t>
            </a:r>
            <a:endParaRPr>
              <a:solidFill>
                <a:schemeClr val="dk1"/>
              </a:solidFill>
            </a:endParaRPr>
          </a:p>
          <a:p>
            <a:pPr indent="0" lvl="0" marL="0" rtl="0" algn="l">
              <a:spcBef>
                <a:spcPts val="0"/>
              </a:spcBef>
              <a:spcAft>
                <a:spcPts val="0"/>
              </a:spcAft>
              <a:buNone/>
            </a:pPr>
            <a:r>
              <a:rPr lang="en">
                <a:solidFill>
                  <a:schemeClr val="dk1"/>
                </a:solidFill>
              </a:rPr>
              <a:t>Let us take a deeper look into how they are being used.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846576cec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846576cec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here represents the overall Input Representation, which includes the Input Token Sequence with special tokens for Start, End and Multiple Entity Token Separators.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tokens are then encoded using BPE: Byte Pair Encoding technique which is one of the many tokenization techniques used to create the embeddings. These are then merged with the positional embeddings forming the final token embedding.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Along with this entire input structure, the input also consists of the delimiter separated entity information in the beginning of the token sequence and relation information in the end of the token sequence, to avoid a lot of architectural changes.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07cc7ce923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07cc7ce92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07cc7ce92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07cc7ce92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jp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jp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jp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hyperlink" Target="https://abbyy.technology/en:features:classificatio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jpg"/><Relationship Id="rId4"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6.png"/><Relationship Id="rId7" Type="http://schemas.openxmlformats.org/officeDocument/2006/relationships/image" Target="../media/image3.png"/><Relationship Id="rId8"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jp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jp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jpg"/><Relationship Id="rId4" Type="http://schemas.openxmlformats.org/officeDocument/2006/relationships/image" Target="../media/image8.pn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859925"/>
            <a:ext cx="8520600" cy="193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4080">
                <a:solidFill>
                  <a:srgbClr val="FF0000"/>
                </a:solidFill>
                <a:latin typeface="Times New Roman"/>
                <a:ea typeface="Times New Roman"/>
                <a:cs typeface="Times New Roman"/>
                <a:sym typeface="Times New Roman"/>
              </a:rPr>
              <a:t>Improving Relation Extraction </a:t>
            </a:r>
            <a:endParaRPr sz="4080">
              <a:solidFill>
                <a:srgbClr val="FF0000"/>
              </a:solidFill>
              <a:latin typeface="Times New Roman"/>
              <a:ea typeface="Times New Roman"/>
              <a:cs typeface="Times New Roman"/>
              <a:sym typeface="Times New Roman"/>
            </a:endParaRPr>
          </a:p>
          <a:p>
            <a:pPr indent="0" lvl="0" marL="0" rtl="0" algn="ctr">
              <a:spcBef>
                <a:spcPts val="0"/>
              </a:spcBef>
              <a:spcAft>
                <a:spcPts val="0"/>
              </a:spcAft>
              <a:buSzPts val="990"/>
              <a:buNone/>
            </a:pPr>
            <a:r>
              <a:rPr lang="en" sz="4080">
                <a:solidFill>
                  <a:srgbClr val="FF0000"/>
                </a:solidFill>
                <a:latin typeface="Times New Roman"/>
                <a:ea typeface="Times New Roman"/>
                <a:cs typeface="Times New Roman"/>
                <a:sym typeface="Times New Roman"/>
              </a:rPr>
              <a:t>by </a:t>
            </a:r>
            <a:endParaRPr sz="4080">
              <a:solidFill>
                <a:srgbClr val="FF0000"/>
              </a:solidFill>
              <a:latin typeface="Times New Roman"/>
              <a:ea typeface="Times New Roman"/>
              <a:cs typeface="Times New Roman"/>
              <a:sym typeface="Times New Roman"/>
            </a:endParaRPr>
          </a:p>
          <a:p>
            <a:pPr indent="0" lvl="0" marL="0" rtl="0" algn="ctr">
              <a:spcBef>
                <a:spcPts val="0"/>
              </a:spcBef>
              <a:spcAft>
                <a:spcPts val="0"/>
              </a:spcAft>
              <a:buSzPts val="990"/>
              <a:buNone/>
            </a:pPr>
            <a:r>
              <a:rPr lang="en" sz="4080">
                <a:solidFill>
                  <a:srgbClr val="FF0000"/>
                </a:solidFill>
                <a:latin typeface="Times New Roman"/>
                <a:ea typeface="Times New Roman"/>
                <a:cs typeface="Times New Roman"/>
                <a:sym typeface="Times New Roman"/>
              </a:rPr>
              <a:t>Pre-trained Language Representations</a:t>
            </a:r>
            <a:endParaRPr sz="4080">
              <a:solidFill>
                <a:srgbClr val="FF0000"/>
              </a:solidFill>
              <a:latin typeface="Times New Roman"/>
              <a:ea typeface="Times New Roman"/>
              <a:cs typeface="Times New Roman"/>
              <a:sym typeface="Times New Roman"/>
            </a:endParaRPr>
          </a:p>
        </p:txBody>
      </p:sp>
      <p:sp>
        <p:nvSpPr>
          <p:cNvPr id="55" name="Google Shape;55;p13"/>
          <p:cNvSpPr txBox="1"/>
          <p:nvPr>
            <p:ph idx="1" type="subTitle"/>
          </p:nvPr>
        </p:nvSpPr>
        <p:spPr>
          <a:xfrm>
            <a:off x="311700" y="3025775"/>
            <a:ext cx="8520600" cy="1670100"/>
          </a:xfrm>
          <a:prstGeom prst="rect">
            <a:avLst/>
          </a:prstGeom>
        </p:spPr>
        <p:txBody>
          <a:bodyPr anchorCtr="0" anchor="t" bIns="91425" lIns="91425" spcFirstLastPara="1" rIns="91425" wrap="square" tIns="91425">
            <a:normAutofit fontScale="70000" lnSpcReduction="20000"/>
          </a:bodyPr>
          <a:lstStyle/>
          <a:p>
            <a:pPr indent="0" lvl="0" marL="0" rtl="0" algn="ctr">
              <a:spcBef>
                <a:spcPts val="0"/>
              </a:spcBef>
              <a:spcAft>
                <a:spcPts val="0"/>
              </a:spcAft>
              <a:buNone/>
            </a:pPr>
            <a:r>
              <a:rPr b="1" lang="en">
                <a:solidFill>
                  <a:srgbClr val="0000FF"/>
                </a:solidFill>
                <a:latin typeface="Times New Roman"/>
                <a:ea typeface="Times New Roman"/>
                <a:cs typeface="Times New Roman"/>
                <a:sym typeface="Times New Roman"/>
              </a:rPr>
              <a:t>Deep Learning for Natural Language Processing</a:t>
            </a:r>
            <a:endParaRPr b="1">
              <a:solidFill>
                <a:srgbClr val="0000FF"/>
              </a:solidFill>
              <a:latin typeface="Times New Roman"/>
              <a:ea typeface="Times New Roman"/>
              <a:cs typeface="Times New Roman"/>
              <a:sym typeface="Times New Roman"/>
            </a:endParaRPr>
          </a:p>
          <a:p>
            <a:pPr indent="0" lvl="0" marL="0" rtl="0" algn="ctr">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lang="en">
                <a:solidFill>
                  <a:schemeClr val="dk1"/>
                </a:solidFill>
                <a:latin typeface="Times New Roman"/>
                <a:ea typeface="Times New Roman"/>
                <a:cs typeface="Times New Roman"/>
                <a:sym typeface="Times New Roman"/>
              </a:rPr>
              <a:t>Navneet Singh Arora, Sushil Awale and Sana Moin</a:t>
            </a:r>
            <a:endParaRPr>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rPr lang="en" sz="2228">
                <a:latin typeface="Times New Roman"/>
                <a:ea typeface="Times New Roman"/>
                <a:cs typeface="Times New Roman"/>
                <a:sym typeface="Times New Roman"/>
              </a:rPr>
              <a:t>Dec 16, 2021</a:t>
            </a:r>
            <a:endParaRPr sz="2228">
              <a:latin typeface="Times New Roman"/>
              <a:ea typeface="Times New Roman"/>
              <a:cs typeface="Times New Roman"/>
              <a:sym typeface="Times New Roman"/>
            </a:endParaRPr>
          </a:p>
          <a:p>
            <a:pPr indent="0" lvl="0" marL="0" rtl="0" algn="ctr">
              <a:spcBef>
                <a:spcPts val="0"/>
              </a:spcBef>
              <a:spcAft>
                <a:spcPts val="0"/>
              </a:spcAft>
              <a:buNone/>
            </a:pPr>
            <a:r>
              <a:t/>
            </a:r>
            <a:endParaRPr>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56" name="Google Shape;56;p13"/>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57" name="Google Shape;57;p13"/>
          <p:cNvCxnSpPr/>
          <p:nvPr/>
        </p:nvCxnSpPr>
        <p:spPr>
          <a:xfrm>
            <a:off x="1004800" y="2830650"/>
            <a:ext cx="7139100" cy="21000"/>
          </a:xfrm>
          <a:prstGeom prst="straightConnector1">
            <a:avLst/>
          </a:prstGeom>
          <a:noFill/>
          <a:ln cap="flat" cmpd="sng" w="38100">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Datasets</a:t>
            </a:r>
            <a:endParaRPr sz="1070">
              <a:solidFill>
                <a:srgbClr val="0000FF"/>
              </a:solidFill>
              <a:latin typeface="Times New Roman"/>
              <a:ea typeface="Times New Roman"/>
              <a:cs typeface="Times New Roman"/>
              <a:sym typeface="Times New Roman"/>
            </a:endParaRPr>
          </a:p>
        </p:txBody>
      </p:sp>
      <p:sp>
        <p:nvSpPr>
          <p:cNvPr id="177" name="Google Shape;177;p22"/>
          <p:cNvSpPr txBox="1"/>
          <p:nvPr>
            <p:ph idx="1" type="body"/>
          </p:nvPr>
        </p:nvSpPr>
        <p:spPr>
          <a:xfrm>
            <a:off x="299950" y="1171638"/>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TACRED</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Sentences with entity mention pairs from TAC BKP evaluations from 2009-2014</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Training: years 2009 to 2012, Evaluation: 2013, Testing: 2014</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Typed entity mentions, Subjects: person and organization, Objects: 16 fine-grained classes </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SemEval 2010 Task 8</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Binary relation classification</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Training: 8000, Testing: 2717</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Untyped nominals, 19 distinct types</a:t>
            </a:r>
            <a:endParaRPr>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178" name="Google Shape;178;p22"/>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179" name="Google Shape;179;p22"/>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180" name="Google Shape;180;p22"/>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181" name="Google Shape;181;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182" name="Google Shape;182;p22"/>
          <p:cNvGraphicFramePr/>
          <p:nvPr/>
        </p:nvGraphicFramePr>
        <p:xfrm>
          <a:off x="783625" y="3481900"/>
          <a:ext cx="3000000" cy="3000000"/>
        </p:xfrm>
        <a:graphic>
          <a:graphicData uri="http://schemas.openxmlformats.org/drawingml/2006/table">
            <a:tbl>
              <a:tblPr>
                <a:noFill/>
                <a:tableStyleId>{F7F78F74-6703-474C-AC37-385F9EED6940}</a:tableStyleId>
              </a:tblPr>
              <a:tblGrid>
                <a:gridCol w="1809750"/>
                <a:gridCol w="1809750"/>
                <a:gridCol w="1809750"/>
                <a:gridCol w="1809750"/>
              </a:tblGrid>
              <a:tr h="381000">
                <a:tc>
                  <a:txBody>
                    <a:bodyPr/>
                    <a:lstStyle/>
                    <a:p>
                      <a:pPr indent="0" lvl="0" marL="0" rtl="0" algn="l">
                        <a:spcBef>
                          <a:spcPts val="0"/>
                        </a:spcBef>
                        <a:spcAft>
                          <a:spcPts val="0"/>
                        </a:spcAft>
                        <a:buNone/>
                      </a:pPr>
                      <a:r>
                        <a:rPr lang="en"/>
                        <a:t>Dataset</a:t>
                      </a:r>
                      <a:endParaRPr/>
                    </a:p>
                  </a:txBody>
                  <a:tcPr marT="91425" marB="91425" marR="91425" marL="91425"/>
                </a:tc>
                <a:tc>
                  <a:txBody>
                    <a:bodyPr/>
                    <a:lstStyle/>
                    <a:p>
                      <a:pPr indent="0" lvl="0" marL="0" rtl="0" algn="l">
                        <a:spcBef>
                          <a:spcPts val="0"/>
                        </a:spcBef>
                        <a:spcAft>
                          <a:spcPts val="0"/>
                        </a:spcAft>
                        <a:buNone/>
                      </a:pPr>
                      <a:r>
                        <a:rPr lang="en"/>
                        <a:t>Relation Types</a:t>
                      </a:r>
                      <a:endParaRPr/>
                    </a:p>
                  </a:txBody>
                  <a:tcPr marT="91425" marB="91425" marR="91425" marL="91425"/>
                </a:tc>
                <a:tc>
                  <a:txBody>
                    <a:bodyPr/>
                    <a:lstStyle/>
                    <a:p>
                      <a:pPr indent="0" lvl="0" marL="0" rtl="0" algn="l">
                        <a:spcBef>
                          <a:spcPts val="0"/>
                        </a:spcBef>
                        <a:spcAft>
                          <a:spcPts val="0"/>
                        </a:spcAft>
                        <a:buNone/>
                      </a:pPr>
                      <a:r>
                        <a:rPr lang="en"/>
                        <a:t>Examples</a:t>
                      </a:r>
                      <a:endParaRPr/>
                    </a:p>
                  </a:txBody>
                  <a:tcPr marT="91425" marB="91425" marR="91425" marL="91425"/>
                </a:tc>
                <a:tc>
                  <a:txBody>
                    <a:bodyPr/>
                    <a:lstStyle/>
                    <a:p>
                      <a:pPr indent="0" lvl="0" marL="0" rtl="0" algn="l">
                        <a:spcBef>
                          <a:spcPts val="0"/>
                        </a:spcBef>
                        <a:spcAft>
                          <a:spcPts val="0"/>
                        </a:spcAft>
                        <a:buNone/>
                      </a:pPr>
                      <a:r>
                        <a:rPr lang="en"/>
                        <a:t>Negative examples</a:t>
                      </a:r>
                      <a:endParaRPr/>
                    </a:p>
                  </a:txBody>
                  <a:tcPr marT="91425" marB="91425" marR="91425" marL="91425"/>
                </a:tc>
              </a:tr>
              <a:tr h="381000">
                <a:tc>
                  <a:txBody>
                    <a:bodyPr/>
                    <a:lstStyle/>
                    <a:p>
                      <a:pPr indent="0" lvl="0" marL="0" rtl="0" algn="l">
                        <a:spcBef>
                          <a:spcPts val="0"/>
                        </a:spcBef>
                        <a:spcAft>
                          <a:spcPts val="0"/>
                        </a:spcAft>
                        <a:buNone/>
                      </a:pPr>
                      <a:r>
                        <a:rPr lang="en"/>
                        <a:t>TACRED</a:t>
                      </a:r>
                      <a:endParaRPr/>
                    </a:p>
                  </a:txBody>
                  <a:tcPr marT="91425" marB="91425" marR="91425" marL="91425"/>
                </a:tc>
                <a:tc>
                  <a:txBody>
                    <a:bodyPr/>
                    <a:lstStyle/>
                    <a:p>
                      <a:pPr indent="0" lvl="0" marL="0" rtl="0" algn="l">
                        <a:spcBef>
                          <a:spcPts val="0"/>
                        </a:spcBef>
                        <a:spcAft>
                          <a:spcPts val="0"/>
                        </a:spcAft>
                        <a:buNone/>
                      </a:pPr>
                      <a:r>
                        <a:rPr lang="en"/>
                        <a:t>42</a:t>
                      </a:r>
                      <a:endParaRPr/>
                    </a:p>
                  </a:txBody>
                  <a:tcPr marT="91425" marB="91425" marR="91425" marL="91425"/>
                </a:tc>
                <a:tc>
                  <a:txBody>
                    <a:bodyPr/>
                    <a:lstStyle/>
                    <a:p>
                      <a:pPr indent="0" lvl="0" marL="0" rtl="0" algn="l">
                        <a:spcBef>
                          <a:spcPts val="0"/>
                        </a:spcBef>
                        <a:spcAft>
                          <a:spcPts val="0"/>
                        </a:spcAft>
                        <a:buNone/>
                      </a:pPr>
                      <a:r>
                        <a:rPr lang="en"/>
                        <a:t>106,264</a:t>
                      </a:r>
                      <a:endParaRPr/>
                    </a:p>
                  </a:txBody>
                  <a:tcPr marT="91425" marB="91425" marR="91425" marL="91425"/>
                </a:tc>
                <a:tc>
                  <a:txBody>
                    <a:bodyPr/>
                    <a:lstStyle/>
                    <a:p>
                      <a:pPr indent="0" lvl="0" marL="0" rtl="0" algn="l">
                        <a:spcBef>
                          <a:spcPts val="0"/>
                        </a:spcBef>
                        <a:spcAft>
                          <a:spcPts val="0"/>
                        </a:spcAft>
                        <a:buNone/>
                      </a:pPr>
                      <a:r>
                        <a:rPr lang="en"/>
                        <a:t>79.5%</a:t>
                      </a:r>
                      <a:endParaRPr/>
                    </a:p>
                  </a:txBody>
                  <a:tcPr marT="91425" marB="91425" marR="91425" marL="91425"/>
                </a:tc>
              </a:tr>
              <a:tr h="381000">
                <a:tc>
                  <a:txBody>
                    <a:bodyPr/>
                    <a:lstStyle/>
                    <a:p>
                      <a:pPr indent="0" lvl="0" marL="0" rtl="0" algn="l">
                        <a:spcBef>
                          <a:spcPts val="0"/>
                        </a:spcBef>
                        <a:spcAft>
                          <a:spcPts val="0"/>
                        </a:spcAft>
                        <a:buNone/>
                      </a:pPr>
                      <a:r>
                        <a:rPr lang="en"/>
                        <a:t>SemEval</a:t>
                      </a:r>
                      <a:endParaRPr/>
                    </a:p>
                  </a:txBody>
                  <a:tcPr marT="91425" marB="91425" marR="91425" marL="91425"/>
                </a:tc>
                <a:tc>
                  <a:txBody>
                    <a:bodyPr/>
                    <a:lstStyle/>
                    <a:p>
                      <a:pPr indent="0" lvl="0" marL="0" rtl="0" algn="l">
                        <a:spcBef>
                          <a:spcPts val="0"/>
                        </a:spcBef>
                        <a:spcAft>
                          <a:spcPts val="0"/>
                        </a:spcAft>
                        <a:buNone/>
                      </a:pPr>
                      <a:r>
                        <a:rPr lang="en"/>
                        <a:t>19</a:t>
                      </a:r>
                      <a:endParaRPr/>
                    </a:p>
                  </a:txBody>
                  <a:tcPr marT="91425" marB="91425" marR="91425" marL="91425"/>
                </a:tc>
                <a:tc>
                  <a:txBody>
                    <a:bodyPr/>
                    <a:lstStyle/>
                    <a:p>
                      <a:pPr indent="0" lvl="0" marL="0" rtl="0" algn="l">
                        <a:spcBef>
                          <a:spcPts val="0"/>
                        </a:spcBef>
                        <a:spcAft>
                          <a:spcPts val="0"/>
                        </a:spcAft>
                        <a:buNone/>
                      </a:pPr>
                      <a:r>
                        <a:rPr lang="en"/>
                        <a:t>10,717</a:t>
                      </a:r>
                      <a:endParaRPr/>
                    </a:p>
                  </a:txBody>
                  <a:tcPr marT="91425" marB="91425" marR="91425" marL="91425"/>
                </a:tc>
                <a:tc>
                  <a:txBody>
                    <a:bodyPr/>
                    <a:lstStyle/>
                    <a:p>
                      <a:pPr indent="0" lvl="0" marL="0" rtl="0" algn="l">
                        <a:spcBef>
                          <a:spcPts val="0"/>
                        </a:spcBef>
                        <a:spcAft>
                          <a:spcPts val="0"/>
                        </a:spcAft>
                        <a:buNone/>
                      </a:pPr>
                      <a:r>
                        <a:rPr lang="en"/>
                        <a:t>17.4%</a:t>
                      </a:r>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Entity Masking</a:t>
            </a:r>
            <a:endParaRPr sz="1070">
              <a:solidFill>
                <a:srgbClr val="0000FF"/>
              </a:solidFill>
              <a:latin typeface="Times New Roman"/>
              <a:ea typeface="Times New Roman"/>
              <a:cs typeface="Times New Roman"/>
              <a:sym typeface="Times New Roman"/>
            </a:endParaRPr>
          </a:p>
        </p:txBody>
      </p:sp>
      <p:sp>
        <p:nvSpPr>
          <p:cNvPr id="188" name="Google Shape;188;p23"/>
          <p:cNvSpPr txBox="1"/>
          <p:nvPr>
            <p:ph idx="1" type="body"/>
          </p:nvPr>
        </p:nvSpPr>
        <p:spPr>
          <a:xfrm>
            <a:off x="311700" y="11639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4 strategies:</a:t>
            </a:r>
            <a:endParaRPr>
              <a:solidFill>
                <a:schemeClr val="dk1"/>
              </a:solidFill>
              <a:latin typeface="Times New Roman"/>
              <a:ea typeface="Times New Roman"/>
              <a:cs typeface="Times New Roman"/>
              <a:sym typeface="Times New Roman"/>
            </a:endParaRPr>
          </a:p>
          <a:p>
            <a:pPr indent="-342900" lvl="0" marL="457200" rtl="0" algn="l">
              <a:spcBef>
                <a:spcPts val="1200"/>
              </a:spcBef>
              <a:spcAft>
                <a:spcPts val="0"/>
              </a:spcAft>
              <a:buClr>
                <a:schemeClr val="dk1"/>
              </a:buClr>
              <a:buSzPts val="1800"/>
              <a:buFont typeface="Times New Roman"/>
              <a:buChar char="●"/>
            </a:pPr>
            <a:r>
              <a:rPr b="1" lang="en">
                <a:solidFill>
                  <a:schemeClr val="dk1"/>
                </a:solidFill>
                <a:latin typeface="Times New Roman"/>
                <a:ea typeface="Times New Roman"/>
                <a:cs typeface="Times New Roman"/>
                <a:sym typeface="Times New Roman"/>
              </a:rPr>
              <a:t>UNK</a:t>
            </a:r>
            <a:r>
              <a:rPr lang="en">
                <a:solidFill>
                  <a:schemeClr val="dk1"/>
                </a:solidFill>
                <a:latin typeface="Times New Roman"/>
                <a:ea typeface="Times New Roman"/>
                <a:cs typeface="Times New Roman"/>
                <a:sym typeface="Times New Roman"/>
              </a:rPr>
              <a:t>: All tokens with UNK</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b="1" lang="en">
                <a:solidFill>
                  <a:schemeClr val="dk1"/>
                </a:solidFill>
                <a:latin typeface="Times New Roman"/>
                <a:ea typeface="Times New Roman"/>
                <a:cs typeface="Times New Roman"/>
                <a:sym typeface="Times New Roman"/>
              </a:rPr>
              <a:t>NE</a:t>
            </a:r>
            <a:r>
              <a:rPr lang="en">
                <a:solidFill>
                  <a:schemeClr val="dk1"/>
                </a:solidFill>
                <a:latin typeface="Times New Roman"/>
                <a:ea typeface="Times New Roman"/>
                <a:cs typeface="Times New Roman"/>
                <a:sym typeface="Times New Roman"/>
              </a:rPr>
              <a:t>: each entity mention with its named entity type</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b="1" lang="en">
                <a:solidFill>
                  <a:schemeClr val="dk1"/>
                </a:solidFill>
                <a:latin typeface="Times New Roman"/>
                <a:ea typeface="Times New Roman"/>
                <a:cs typeface="Times New Roman"/>
                <a:sym typeface="Times New Roman"/>
              </a:rPr>
              <a:t>GR</a:t>
            </a:r>
            <a:r>
              <a:rPr lang="en">
                <a:solidFill>
                  <a:schemeClr val="dk1"/>
                </a:solidFill>
                <a:latin typeface="Times New Roman"/>
                <a:ea typeface="Times New Roman"/>
                <a:cs typeface="Times New Roman"/>
                <a:sym typeface="Times New Roman"/>
              </a:rPr>
              <a:t>: substitute a mention with its grammatical role </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b="1" lang="en">
                <a:solidFill>
                  <a:schemeClr val="dk1"/>
                </a:solidFill>
                <a:latin typeface="Times New Roman"/>
                <a:ea typeface="Times New Roman"/>
                <a:cs typeface="Times New Roman"/>
                <a:sym typeface="Times New Roman"/>
              </a:rPr>
              <a:t>NE + GR:</a:t>
            </a:r>
            <a:r>
              <a:rPr lang="en">
                <a:solidFill>
                  <a:schemeClr val="dk1"/>
                </a:solidFill>
                <a:latin typeface="Times New Roman"/>
                <a:ea typeface="Times New Roman"/>
                <a:cs typeface="Times New Roman"/>
                <a:sym typeface="Times New Roman"/>
              </a:rPr>
              <a:t> combination of above 2</a:t>
            </a:r>
            <a:endParaRPr>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lang="en">
                <a:solidFill>
                  <a:schemeClr val="dk1"/>
                </a:solidFill>
                <a:latin typeface="Times New Roman"/>
                <a:ea typeface="Times New Roman"/>
                <a:cs typeface="Times New Roman"/>
                <a:sym typeface="Times New Roman"/>
              </a:rPr>
              <a:t>Prevents overfitting, better generalization to unseen entities</a:t>
            </a:r>
            <a:endParaRPr>
              <a:solidFill>
                <a:schemeClr val="dk1"/>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189" name="Google Shape;189;p23"/>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190" name="Google Shape;190;p23"/>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191" name="Google Shape;191;p23"/>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192" name="Google Shape;1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Hyperparameter Settings and Optimization</a:t>
            </a:r>
            <a:endParaRPr sz="1070">
              <a:solidFill>
                <a:srgbClr val="0000FF"/>
              </a:solidFill>
              <a:latin typeface="Times New Roman"/>
              <a:ea typeface="Times New Roman"/>
              <a:cs typeface="Times New Roman"/>
              <a:sym typeface="Times New Roman"/>
            </a:endParaRPr>
          </a:p>
        </p:txBody>
      </p:sp>
      <p:sp>
        <p:nvSpPr>
          <p:cNvPr id="198" name="Google Shape;198;p24"/>
          <p:cNvSpPr txBox="1"/>
          <p:nvPr>
            <p:ph idx="1" type="body"/>
          </p:nvPr>
        </p:nvSpPr>
        <p:spPr>
          <a:xfrm>
            <a:off x="311700" y="116390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Adam optimization scheme </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Batch size: 8,</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Linear learning rate decay schedule with warm-up over 0.2% of training updates</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Classier dropout : 0.1 rate</a:t>
            </a:r>
            <a:endParaRPr>
              <a:solidFill>
                <a:schemeClr val="dk1"/>
              </a:solidFill>
              <a:latin typeface="Times New Roman"/>
              <a:ea typeface="Times New Roman"/>
              <a:cs typeface="Times New Roman"/>
              <a:sym typeface="Times New Roman"/>
            </a:endParaRPr>
          </a:p>
          <a:p>
            <a:pPr indent="0" lvl="0" marL="457200" rtl="0" algn="l">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199" name="Google Shape;199;p24"/>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200" name="Google Shape;200;p24"/>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201" name="Google Shape;201;p24"/>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202" name="Google Shape;202;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203" name="Google Shape;203;p24"/>
          <p:cNvGraphicFramePr/>
          <p:nvPr/>
        </p:nvGraphicFramePr>
        <p:xfrm>
          <a:off x="768250" y="2936825"/>
          <a:ext cx="3000000" cy="3000000"/>
        </p:xfrm>
        <a:graphic>
          <a:graphicData uri="http://schemas.openxmlformats.org/drawingml/2006/table">
            <a:tbl>
              <a:tblPr>
                <a:noFill/>
                <a:tableStyleId>{F7F78F74-6703-474C-AC37-385F9EED6940}</a:tableStyleId>
              </a:tblPr>
              <a:tblGrid>
                <a:gridCol w="1337000"/>
                <a:gridCol w="930125"/>
                <a:gridCol w="1406100"/>
                <a:gridCol w="2035600"/>
                <a:gridCol w="976175"/>
                <a:gridCol w="1337000"/>
              </a:tblGrid>
              <a:tr h="609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Epochs</a:t>
                      </a:r>
                      <a:endParaRPr/>
                    </a:p>
                  </a:txBody>
                  <a:tcPr marT="91425" marB="91425" marR="91425" marL="91425"/>
                </a:tc>
                <a:tc>
                  <a:txBody>
                    <a:bodyPr/>
                    <a:lstStyle/>
                    <a:p>
                      <a:pPr indent="0" lvl="0" marL="0" rtl="0" algn="l">
                        <a:spcBef>
                          <a:spcPts val="0"/>
                        </a:spcBef>
                        <a:spcAft>
                          <a:spcPts val="0"/>
                        </a:spcAft>
                        <a:buNone/>
                      </a:pPr>
                      <a:r>
                        <a:rPr lang="en"/>
                        <a:t>Learning Rate</a:t>
                      </a:r>
                      <a:endParaRPr/>
                    </a:p>
                  </a:txBody>
                  <a:tcPr marT="91425" marB="91425" marR="91425" marL="91425"/>
                </a:tc>
                <a:tc>
                  <a:txBody>
                    <a:bodyPr/>
                    <a:lstStyle/>
                    <a:p>
                      <a:pPr indent="0" lvl="0" marL="0" rtl="0" algn="l">
                        <a:spcBef>
                          <a:spcPts val="0"/>
                        </a:spcBef>
                        <a:spcAft>
                          <a:spcPts val="0"/>
                        </a:spcAft>
                        <a:buNone/>
                      </a:pPr>
                      <a:r>
                        <a:rPr lang="en"/>
                        <a:t>Warmup learning rate</a:t>
                      </a:r>
                      <a:endParaRPr/>
                    </a:p>
                  </a:txBody>
                  <a:tcPr marT="91425" marB="91425" marR="91425" marL="91425"/>
                </a:tc>
                <a:tc>
                  <a:txBody>
                    <a:bodyPr/>
                    <a:lstStyle/>
                    <a:p>
                      <a:pPr indent="0" lvl="0" marL="0" rtl="0" algn="l">
                        <a:spcBef>
                          <a:spcPts val="0"/>
                        </a:spcBef>
                        <a:spcAft>
                          <a:spcPts val="0"/>
                        </a:spcAft>
                        <a:buNone/>
                      </a:pPr>
                      <a:r>
                        <a:rPr lang="en"/>
                        <a:t>lambda</a:t>
                      </a:r>
                      <a:endParaRPr/>
                    </a:p>
                  </a:txBody>
                  <a:tcPr marT="91425" marB="91425" marR="91425" marL="91425"/>
                </a:tc>
                <a:tc>
                  <a:txBody>
                    <a:bodyPr/>
                    <a:lstStyle/>
                    <a:p>
                      <a:pPr indent="0" lvl="0" marL="0" rtl="0" algn="l">
                        <a:spcBef>
                          <a:spcPts val="0"/>
                        </a:spcBef>
                        <a:spcAft>
                          <a:spcPts val="0"/>
                        </a:spcAft>
                        <a:buNone/>
                      </a:pPr>
                      <a:r>
                        <a:rPr lang="en"/>
                        <a:t>Attn. Dropout</a:t>
                      </a:r>
                      <a:endParaRPr/>
                    </a:p>
                  </a:txBody>
                  <a:tcPr marT="91425" marB="91425" marR="91425" marL="91425"/>
                </a:tc>
              </a:tr>
              <a:tr h="396225">
                <a:tc>
                  <a:txBody>
                    <a:bodyPr/>
                    <a:lstStyle/>
                    <a:p>
                      <a:pPr indent="0" lvl="0" marL="0" rtl="0" algn="l">
                        <a:spcBef>
                          <a:spcPts val="0"/>
                        </a:spcBef>
                        <a:spcAft>
                          <a:spcPts val="0"/>
                        </a:spcAft>
                        <a:buNone/>
                      </a:pPr>
                      <a:r>
                        <a:rPr lang="en"/>
                        <a:t>TACRED</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5.25e-5</a:t>
                      </a:r>
                      <a:endParaRPr/>
                    </a:p>
                  </a:txBody>
                  <a:tcPr marT="91425" marB="91425" marR="91425" marL="91425"/>
                </a:tc>
                <a:tc>
                  <a:txBody>
                    <a:bodyPr/>
                    <a:lstStyle/>
                    <a:p>
                      <a:pPr indent="0" lvl="0" marL="0" rtl="0" algn="l">
                        <a:spcBef>
                          <a:spcPts val="0"/>
                        </a:spcBef>
                        <a:spcAft>
                          <a:spcPts val="0"/>
                        </a:spcAft>
                        <a:buNone/>
                      </a:pPr>
                      <a:r>
                        <a:rPr lang="en"/>
                        <a:t>2e-3</a:t>
                      </a:r>
                      <a:endParaRPr/>
                    </a:p>
                  </a:txBody>
                  <a:tcPr marT="91425" marB="91425" marR="91425" marL="91425"/>
                </a:tc>
                <a:tc>
                  <a:txBody>
                    <a:bodyPr/>
                    <a:lstStyle/>
                    <a:p>
                      <a:pPr indent="0" lvl="0" marL="0" rtl="0" algn="l">
                        <a:spcBef>
                          <a:spcPts val="0"/>
                        </a:spcBef>
                        <a:spcAft>
                          <a:spcPts val="0"/>
                        </a:spcAft>
                        <a:buNone/>
                      </a:pPr>
                      <a:r>
                        <a:rPr lang="en"/>
                        <a:t>0.5</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r>
              <a:tr h="396225">
                <a:tc>
                  <a:txBody>
                    <a:bodyPr/>
                    <a:lstStyle/>
                    <a:p>
                      <a:pPr indent="0" lvl="0" marL="0" rtl="0" algn="l">
                        <a:spcBef>
                          <a:spcPts val="0"/>
                        </a:spcBef>
                        <a:spcAft>
                          <a:spcPts val="0"/>
                        </a:spcAft>
                        <a:buNone/>
                      </a:pPr>
                      <a:r>
                        <a:rPr lang="en"/>
                        <a:t>SemEval</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6.25e-5</a:t>
                      </a:r>
                      <a:endParaRPr/>
                    </a:p>
                  </a:txBody>
                  <a:tcPr marT="91425" marB="91425" marR="91425" marL="91425"/>
                </a:tc>
                <a:tc>
                  <a:txBody>
                    <a:bodyPr/>
                    <a:lstStyle/>
                    <a:p>
                      <a:pPr indent="0" lvl="0" marL="0" rtl="0" algn="l">
                        <a:spcBef>
                          <a:spcPts val="0"/>
                        </a:spcBef>
                        <a:spcAft>
                          <a:spcPts val="0"/>
                        </a:spcAft>
                        <a:buNone/>
                      </a:pPr>
                      <a:r>
                        <a:rPr lang="en"/>
                        <a:t>1e-3</a:t>
                      </a:r>
                      <a:endParaRPr/>
                    </a:p>
                  </a:txBody>
                  <a:tcPr marT="91425" marB="91425" marR="91425" marL="91425"/>
                </a:tc>
                <a:tc>
                  <a:txBody>
                    <a:bodyPr/>
                    <a:lstStyle/>
                    <a:p>
                      <a:pPr indent="0" lvl="0" marL="0" rtl="0" algn="l">
                        <a:spcBef>
                          <a:spcPts val="0"/>
                        </a:spcBef>
                        <a:spcAft>
                          <a:spcPts val="0"/>
                        </a:spcAft>
                        <a:buNone/>
                      </a:pPr>
                      <a:r>
                        <a:rPr lang="en"/>
                        <a:t>0.7</a:t>
                      </a:r>
                      <a:endParaRPr/>
                    </a:p>
                  </a:txBody>
                  <a:tcPr marT="91425" marB="91425" marR="91425" marL="91425"/>
                </a:tc>
                <a:tc>
                  <a:txBody>
                    <a:bodyPr/>
                    <a:lstStyle/>
                    <a:p>
                      <a:pPr indent="0" lvl="0" marL="0" rtl="0" algn="l">
                        <a:spcBef>
                          <a:spcPts val="0"/>
                        </a:spcBef>
                        <a:spcAft>
                          <a:spcPts val="0"/>
                        </a:spcAft>
                        <a:buNone/>
                      </a:pPr>
                      <a:r>
                        <a:rPr lang="en"/>
                        <a:t>0.15</a:t>
                      </a:r>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Results: TACRED</a:t>
            </a:r>
            <a:endParaRPr sz="1070">
              <a:solidFill>
                <a:srgbClr val="0000FF"/>
              </a:solidFill>
              <a:latin typeface="Times New Roman"/>
              <a:ea typeface="Times New Roman"/>
              <a:cs typeface="Times New Roman"/>
              <a:sym typeface="Times New Roman"/>
            </a:endParaRPr>
          </a:p>
        </p:txBody>
      </p:sp>
      <p:sp>
        <p:nvSpPr>
          <p:cNvPr id="209" name="Google Shape;209;p25"/>
          <p:cNvSpPr txBox="1"/>
          <p:nvPr>
            <p:ph idx="1" type="body"/>
          </p:nvPr>
        </p:nvSpPr>
        <p:spPr>
          <a:xfrm>
            <a:off x="311700" y="1011500"/>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600" u="sng">
                <a:solidFill>
                  <a:schemeClr val="dk1"/>
                </a:solidFill>
                <a:latin typeface="Times New Roman"/>
                <a:ea typeface="Times New Roman"/>
                <a:cs typeface="Times New Roman"/>
                <a:sym typeface="Times New Roman"/>
              </a:rPr>
              <a:t>Table I: TACRED single-model test set performance using NE + GR</a:t>
            </a:r>
            <a:br>
              <a:rPr lang="en" sz="1600" u="sng">
                <a:solidFill>
                  <a:schemeClr val="dk1"/>
                </a:solidFill>
                <a:latin typeface="Times New Roman"/>
                <a:ea typeface="Times New Roman"/>
                <a:cs typeface="Times New Roman"/>
                <a:sym typeface="Times New Roman"/>
              </a:rPr>
            </a:br>
            <a:r>
              <a:rPr lang="en" sz="1600" u="sng">
                <a:solidFill>
                  <a:schemeClr val="dk1"/>
                </a:solidFill>
                <a:latin typeface="Times New Roman"/>
                <a:ea typeface="Times New Roman"/>
                <a:cs typeface="Times New Roman"/>
                <a:sym typeface="Times New Roman"/>
              </a:rPr>
              <a:t>entity masking strategy across 5 randomly initialized runs</a:t>
            </a:r>
            <a:endParaRPr sz="1600" u="sng">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210" name="Google Shape;210;p25"/>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211" name="Google Shape;211;p25"/>
          <p:cNvCxnSpPr/>
          <p:nvPr/>
        </p:nvCxnSpPr>
        <p:spPr>
          <a:xfrm flipH="1" rot="10800000">
            <a:off x="330250" y="9918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212" name="Google Shape;212;p25"/>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213" name="Google Shape;213;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214" name="Google Shape;214;p25"/>
          <p:cNvGraphicFramePr/>
          <p:nvPr/>
        </p:nvGraphicFramePr>
        <p:xfrm>
          <a:off x="880500" y="1766045"/>
          <a:ext cx="3000000" cy="3000000"/>
        </p:xfrm>
        <a:graphic>
          <a:graphicData uri="http://schemas.openxmlformats.org/drawingml/2006/table">
            <a:tbl>
              <a:tblPr>
                <a:noFill/>
                <a:tableStyleId>{F7F78F74-6703-474C-AC37-385F9EED6940}</a:tableStyleId>
              </a:tblPr>
              <a:tblGrid>
                <a:gridCol w="3747125"/>
                <a:gridCol w="1273650"/>
                <a:gridCol w="1223150"/>
                <a:gridCol w="1250300"/>
              </a:tblGrid>
              <a:tr h="251300">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System</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Precision</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Recall</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F1 Score</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r>
              <a:tr h="251300">
                <a:tc>
                  <a:txBody>
                    <a:bodyPr/>
                    <a:lstStyle/>
                    <a:p>
                      <a:pPr indent="0" lvl="0" marL="0" rtl="0" algn="l">
                        <a:spcBef>
                          <a:spcPts val="0"/>
                        </a:spcBef>
                        <a:spcAft>
                          <a:spcPts val="0"/>
                        </a:spcAft>
                        <a:buNone/>
                      </a:pPr>
                      <a:r>
                        <a:rPr lang="en">
                          <a:latin typeface="Times New Roman"/>
                          <a:ea typeface="Times New Roman"/>
                          <a:cs typeface="Times New Roman"/>
                          <a:sym typeface="Times New Roman"/>
                        </a:rPr>
                        <a:t>LR </a:t>
                      </a:r>
                      <a:r>
                        <a:rPr lang="en" sz="1200">
                          <a:latin typeface="Times New Roman"/>
                          <a:ea typeface="Times New Roman"/>
                          <a:cs typeface="Times New Roman"/>
                          <a:sym typeface="Times New Roman"/>
                        </a:rPr>
                        <a:t>(Zhang et al. [2017])</a:t>
                      </a:r>
                      <a:endParaRPr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72.0</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47.8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57.5</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CNN</a:t>
                      </a:r>
                      <a:r>
                        <a:rPr lang="en">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(Zhang et al. [2017])</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72.1</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D9EEB"/>
                    </a:solidFill>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50.3</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59.2</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Tree-LSTM</a:t>
                      </a:r>
                      <a:r>
                        <a:rPr lang="en">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(Zhang et al. [2018])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66.0</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59.2</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62.4</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PA-LSTM</a:t>
                      </a:r>
                      <a:r>
                        <a:rPr lang="en">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(Zhang et al. [2018])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65.7</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64.5</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65.1</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C-GCN</a:t>
                      </a:r>
                      <a:r>
                        <a:rPr lang="en">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(Zhang et al. [2018])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69.9</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63.3</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66.4</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TRE</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70.1</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65.0</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D9EEB"/>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67.4</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D9EEB"/>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Results: SemEval</a:t>
            </a:r>
            <a:endParaRPr sz="1070">
              <a:solidFill>
                <a:srgbClr val="0000FF"/>
              </a:solidFill>
              <a:latin typeface="Times New Roman"/>
              <a:ea typeface="Times New Roman"/>
              <a:cs typeface="Times New Roman"/>
              <a:sym typeface="Times New Roman"/>
            </a:endParaRPr>
          </a:p>
        </p:txBody>
      </p:sp>
      <p:sp>
        <p:nvSpPr>
          <p:cNvPr id="220" name="Google Shape;220;p26"/>
          <p:cNvSpPr txBox="1"/>
          <p:nvPr>
            <p:ph idx="1" type="body"/>
          </p:nvPr>
        </p:nvSpPr>
        <p:spPr>
          <a:xfrm>
            <a:off x="311700" y="1011500"/>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600" u="sng">
                <a:solidFill>
                  <a:schemeClr val="dk1"/>
                </a:solidFill>
                <a:latin typeface="Times New Roman"/>
                <a:ea typeface="Times New Roman"/>
                <a:cs typeface="Times New Roman"/>
                <a:sym typeface="Times New Roman"/>
              </a:rPr>
              <a:t>Table II: SemEval single-model test set performance across 5 randomly initialized runs</a:t>
            </a:r>
            <a:endParaRPr sz="1600" u="sng">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221" name="Google Shape;221;p26"/>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222" name="Google Shape;222;p26"/>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223" name="Google Shape;223;p26"/>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224" name="Google Shape;224;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225" name="Google Shape;225;p26"/>
          <p:cNvGraphicFramePr/>
          <p:nvPr/>
        </p:nvGraphicFramePr>
        <p:xfrm>
          <a:off x="880500" y="1461245"/>
          <a:ext cx="3000000" cy="3000000"/>
        </p:xfrm>
        <a:graphic>
          <a:graphicData uri="http://schemas.openxmlformats.org/drawingml/2006/table">
            <a:tbl>
              <a:tblPr>
                <a:noFill/>
                <a:tableStyleId>{F7F78F74-6703-474C-AC37-385F9EED6940}</a:tableStyleId>
              </a:tblPr>
              <a:tblGrid>
                <a:gridCol w="3747125"/>
                <a:gridCol w="1273650"/>
                <a:gridCol w="1223150"/>
                <a:gridCol w="1250300"/>
              </a:tblGrid>
              <a:tr h="251300">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System</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Precision</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Recall</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F1 Score</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r>
              <a:tr h="251300">
                <a:tc>
                  <a:txBody>
                    <a:bodyPr/>
                    <a:lstStyle/>
                    <a:p>
                      <a:pPr indent="0" lvl="0" marL="0" rtl="0" algn="l">
                        <a:spcBef>
                          <a:spcPts val="0"/>
                        </a:spcBef>
                        <a:spcAft>
                          <a:spcPts val="0"/>
                        </a:spcAft>
                        <a:buNone/>
                      </a:pPr>
                      <a:r>
                        <a:rPr lang="en">
                          <a:latin typeface="Times New Roman"/>
                          <a:ea typeface="Times New Roman"/>
                          <a:cs typeface="Times New Roman"/>
                          <a:sym typeface="Times New Roman"/>
                        </a:rPr>
                        <a:t>SVM</a:t>
                      </a:r>
                      <a:r>
                        <a:rPr lang="en">
                          <a:latin typeface="Times New Roman"/>
                          <a:ea typeface="Times New Roman"/>
                          <a:cs typeface="Times New Roman"/>
                          <a:sym typeface="Times New Roman"/>
                        </a:rPr>
                        <a:t> </a:t>
                      </a:r>
                      <a:r>
                        <a:rPr lang="en" sz="1200">
                          <a:latin typeface="Times New Roman"/>
                          <a:ea typeface="Times New Roman"/>
                          <a:cs typeface="Times New Roman"/>
                          <a:sym typeface="Times New Roman"/>
                        </a:rPr>
                        <a:t>(Rink and Harabagiu [2010])</a:t>
                      </a:r>
                      <a:endParaRPr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82.2</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PA-LSTM</a:t>
                      </a:r>
                      <a:r>
                        <a:rPr lang="en">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(Zhang et al. [2018])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82.7</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C-GCN</a:t>
                      </a:r>
                      <a:r>
                        <a:rPr lang="en">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(Zhang et al. [2018])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84.8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DRNN</a:t>
                      </a:r>
                      <a:r>
                        <a:rPr lang="en">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(Xu et al. [2016])</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86.1</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BRCNN</a:t>
                      </a:r>
                      <a:r>
                        <a:rPr lang="en">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(Cai et al. [2016])</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86.3</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PCNN </a:t>
                      </a:r>
                      <a:r>
                        <a:rPr lang="en" sz="1200">
                          <a:solidFill>
                            <a:schemeClr val="dk1"/>
                          </a:solidFill>
                          <a:latin typeface="Times New Roman"/>
                          <a:ea typeface="Times New Roman"/>
                          <a:cs typeface="Times New Roman"/>
                          <a:sym typeface="Times New Roman"/>
                        </a:rPr>
                        <a:t>(Zeng et al. [2015])</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86.7</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86.7</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86.6</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TRE</a:t>
                      </a:r>
                      <a:endParaRPr>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88.0</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86.2</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87.1</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D9EEB"/>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Results: using UNK tokens</a:t>
            </a:r>
            <a:endParaRPr sz="1070">
              <a:solidFill>
                <a:srgbClr val="0000FF"/>
              </a:solidFill>
              <a:latin typeface="Times New Roman"/>
              <a:ea typeface="Times New Roman"/>
              <a:cs typeface="Times New Roman"/>
              <a:sym typeface="Times New Roman"/>
            </a:endParaRPr>
          </a:p>
        </p:txBody>
      </p:sp>
      <p:sp>
        <p:nvSpPr>
          <p:cNvPr id="231" name="Google Shape;231;p27"/>
          <p:cNvSpPr txBox="1"/>
          <p:nvPr>
            <p:ph idx="1" type="body"/>
          </p:nvPr>
        </p:nvSpPr>
        <p:spPr>
          <a:xfrm>
            <a:off x="311700" y="1011500"/>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Model generalizes beyond entity mentions</a:t>
            </a:r>
            <a:endParaRPr sz="1600">
              <a:solidFill>
                <a:schemeClr val="dk1"/>
              </a:solidFill>
              <a:latin typeface="Times New Roman"/>
              <a:ea typeface="Times New Roman"/>
              <a:cs typeface="Times New Roman"/>
              <a:sym typeface="Times New Roman"/>
            </a:endParaRPr>
          </a:p>
          <a:p>
            <a:pPr indent="0" lvl="0" marL="0" rtl="0" algn="ctr">
              <a:spcBef>
                <a:spcPts val="1200"/>
              </a:spcBef>
              <a:spcAft>
                <a:spcPts val="1200"/>
              </a:spcAft>
              <a:buNone/>
            </a:pPr>
            <a:r>
              <a:rPr lang="en" sz="1600" u="sng">
                <a:solidFill>
                  <a:schemeClr val="dk1"/>
                </a:solidFill>
                <a:latin typeface="Times New Roman"/>
                <a:ea typeface="Times New Roman"/>
                <a:cs typeface="Times New Roman"/>
                <a:sym typeface="Times New Roman"/>
              </a:rPr>
              <a:t>Table III: SemEval single-model test set performance with all entity mentions</a:t>
            </a:r>
            <a:br>
              <a:rPr lang="en" sz="1600" u="sng">
                <a:solidFill>
                  <a:schemeClr val="dk1"/>
                </a:solidFill>
                <a:latin typeface="Times New Roman"/>
                <a:ea typeface="Times New Roman"/>
                <a:cs typeface="Times New Roman"/>
                <a:sym typeface="Times New Roman"/>
              </a:rPr>
            </a:br>
            <a:r>
              <a:rPr lang="en" sz="1600" u="sng">
                <a:solidFill>
                  <a:schemeClr val="dk1"/>
                </a:solidFill>
                <a:latin typeface="Times New Roman"/>
                <a:ea typeface="Times New Roman"/>
                <a:cs typeface="Times New Roman"/>
                <a:sym typeface="Times New Roman"/>
              </a:rPr>
              <a:t>masked by an UNK token across 5 randomly initialized runs</a:t>
            </a:r>
            <a:endParaRPr sz="1600" u="sng">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232" name="Google Shape;232;p27"/>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233" name="Google Shape;233;p27"/>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234" name="Google Shape;234;p27"/>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235" name="Google Shape;235;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236" name="Google Shape;236;p27"/>
          <p:cNvGraphicFramePr/>
          <p:nvPr/>
        </p:nvGraphicFramePr>
        <p:xfrm>
          <a:off x="746538" y="2244470"/>
          <a:ext cx="3000000" cy="3000000"/>
        </p:xfrm>
        <a:graphic>
          <a:graphicData uri="http://schemas.openxmlformats.org/drawingml/2006/table">
            <a:tbl>
              <a:tblPr>
                <a:noFill/>
                <a:tableStyleId>{F7F78F74-6703-474C-AC37-385F9EED6940}</a:tableStyleId>
              </a:tblPr>
              <a:tblGrid>
                <a:gridCol w="3747125"/>
                <a:gridCol w="1273650"/>
                <a:gridCol w="1223150"/>
                <a:gridCol w="1250300"/>
              </a:tblGrid>
              <a:tr h="251300">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System</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Precision</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Recall</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F1 Score</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PA-LSTM </a:t>
                      </a:r>
                      <a:r>
                        <a:rPr lang="en" sz="1200">
                          <a:solidFill>
                            <a:schemeClr val="dk1"/>
                          </a:solidFill>
                          <a:latin typeface="Times New Roman"/>
                          <a:ea typeface="Times New Roman"/>
                          <a:cs typeface="Times New Roman"/>
                          <a:sym typeface="Times New Roman"/>
                        </a:rPr>
                        <a:t>(Zhang et al. [2018])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75.3</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C-GCN </a:t>
                      </a:r>
                      <a:r>
                        <a:rPr lang="en" sz="1200">
                          <a:solidFill>
                            <a:schemeClr val="dk1"/>
                          </a:solidFill>
                          <a:latin typeface="Times New Roman"/>
                          <a:ea typeface="Times New Roman"/>
                          <a:cs typeface="Times New Roman"/>
                          <a:sym typeface="Times New Roman"/>
                        </a:rPr>
                        <a:t>(Zhang et al. [2018])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76.5</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TRE</a:t>
                      </a:r>
                      <a:endParaRPr>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80.3</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78.2</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79.1</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D9EEB"/>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Analysis and Ablation Studies: Effect of Pre-Training</a:t>
            </a:r>
            <a:endParaRPr sz="1070">
              <a:solidFill>
                <a:srgbClr val="0000FF"/>
              </a:solidFill>
              <a:latin typeface="Times New Roman"/>
              <a:ea typeface="Times New Roman"/>
              <a:cs typeface="Times New Roman"/>
              <a:sym typeface="Times New Roman"/>
            </a:endParaRPr>
          </a:p>
        </p:txBody>
      </p:sp>
      <p:sp>
        <p:nvSpPr>
          <p:cNvPr id="242" name="Google Shape;242;p28"/>
          <p:cNvSpPr txBox="1"/>
          <p:nvPr>
            <p:ph idx="1" type="body"/>
          </p:nvPr>
        </p:nvSpPr>
        <p:spPr>
          <a:xfrm>
            <a:off x="299950" y="10560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Pre-training has a regularizing effect</a:t>
            </a:r>
            <a:endParaRPr sz="1600">
              <a:solidFill>
                <a:schemeClr val="dk1"/>
              </a:solidFill>
              <a:latin typeface="Times New Roman"/>
              <a:ea typeface="Times New Roman"/>
              <a:cs typeface="Times New Roman"/>
              <a:sym typeface="Times New Roman"/>
            </a:endParaRPr>
          </a:p>
          <a:p>
            <a:pPr indent="-330200" lvl="0" marL="4572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Pre-training captures features informative as providing entity type and grammatical role info</a:t>
            </a:r>
            <a:endParaRPr sz="1600">
              <a:solidFill>
                <a:schemeClr val="dk1"/>
              </a:solidFill>
              <a:latin typeface="Times New Roman"/>
              <a:ea typeface="Times New Roman"/>
              <a:cs typeface="Times New Roman"/>
              <a:sym typeface="Times New Roman"/>
            </a:endParaRPr>
          </a:p>
          <a:p>
            <a:pPr indent="0" lvl="0" marL="457200" rtl="0" algn="ctr">
              <a:spcBef>
                <a:spcPts val="1200"/>
              </a:spcBef>
              <a:spcAft>
                <a:spcPts val="1200"/>
              </a:spcAft>
              <a:buNone/>
            </a:pPr>
            <a:r>
              <a:rPr lang="en" sz="1600" u="sng">
                <a:solidFill>
                  <a:schemeClr val="dk1"/>
                </a:solidFill>
                <a:latin typeface="Times New Roman"/>
                <a:ea typeface="Times New Roman"/>
                <a:cs typeface="Times New Roman"/>
                <a:sym typeface="Times New Roman"/>
              </a:rPr>
              <a:t>Table IV: Ablation (F1 scores) with and without masked entities</a:t>
            </a:r>
            <a:br>
              <a:rPr lang="en" sz="1600" u="sng">
                <a:solidFill>
                  <a:schemeClr val="dk1"/>
                </a:solidFill>
                <a:latin typeface="Times New Roman"/>
                <a:ea typeface="Times New Roman"/>
                <a:cs typeface="Times New Roman"/>
                <a:sym typeface="Times New Roman"/>
              </a:rPr>
            </a:br>
            <a:r>
              <a:rPr lang="en" sz="1600" u="sng">
                <a:solidFill>
                  <a:schemeClr val="dk1"/>
                </a:solidFill>
                <a:latin typeface="Times New Roman"/>
                <a:ea typeface="Times New Roman"/>
                <a:cs typeface="Times New Roman"/>
                <a:sym typeface="Times New Roman"/>
              </a:rPr>
              <a:t>for validation set across 5 randomly initialized runs</a:t>
            </a:r>
            <a:endParaRPr sz="1600">
              <a:solidFill>
                <a:srgbClr val="FF0000"/>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243" name="Google Shape;243;p28"/>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244" name="Google Shape;244;p28"/>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245" name="Google Shape;245;p28"/>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246" name="Google Shape;246;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247" name="Google Shape;247;p28"/>
          <p:cNvGraphicFramePr/>
          <p:nvPr/>
        </p:nvGraphicFramePr>
        <p:xfrm>
          <a:off x="813150" y="2599245"/>
          <a:ext cx="3000000" cy="3000000"/>
        </p:xfrm>
        <a:graphic>
          <a:graphicData uri="http://schemas.openxmlformats.org/drawingml/2006/table">
            <a:tbl>
              <a:tblPr>
                <a:noFill/>
                <a:tableStyleId>{F7F78F74-6703-474C-AC37-385F9EED6940}</a:tableStyleId>
              </a:tblPr>
              <a:tblGrid>
                <a:gridCol w="2909650"/>
                <a:gridCol w="959025"/>
                <a:gridCol w="916375"/>
                <a:gridCol w="905400"/>
                <a:gridCol w="863225"/>
                <a:gridCol w="940525"/>
              </a:tblGrid>
              <a:tr h="251300">
                <a:tc rowSpan="2">
                  <a:txBody>
                    <a:bodyPr/>
                    <a:lstStyle/>
                    <a:p>
                      <a:pPr indent="0" lvl="0" marL="0" rtl="0" algn="ctr">
                        <a:spcBef>
                          <a:spcPts val="0"/>
                        </a:spcBef>
                        <a:spcAft>
                          <a:spcPts val="0"/>
                        </a:spcAft>
                        <a:buNone/>
                      </a:pPr>
                      <a:r>
                        <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gridSpan="2">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SemEval</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hMerge="1"/>
                <a:tc gridSpan="3">
                  <a:txBody>
                    <a:bodyPr/>
                    <a:lstStyle/>
                    <a:p>
                      <a:pPr indent="0" lvl="0" marL="0" rtl="0" algn="ctr">
                        <a:spcBef>
                          <a:spcPts val="0"/>
                        </a:spcBef>
                        <a:spcAft>
                          <a:spcPts val="0"/>
                        </a:spcAft>
                        <a:buNone/>
                      </a:pPr>
                      <a:r>
                        <a:rPr b="1" lang="en">
                          <a:latin typeface="Times New Roman"/>
                          <a:ea typeface="Times New Roman"/>
                          <a:cs typeface="Times New Roman"/>
                          <a:sym typeface="Times New Roman"/>
                        </a:rPr>
                        <a:t>TACRED</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hMerge="1"/>
                <a:tc hMerge="1"/>
              </a:tr>
              <a:tr h="375125">
                <a:tc vMerge="1"/>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None</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UNK</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None</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UNK</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NE + GR</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Best Model</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85.6</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76.9</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63.3</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3C78D8"/>
                    </a:solidFill>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51.0</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68.0</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w/o pre-trained LM</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75.6</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68.2</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43.3</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3C78D8"/>
                    </a:solidFill>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41.6</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64.2</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3C78D8"/>
                    </a:solidFill>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w/o pre-trained LM and BPE</a:t>
                      </a:r>
                      <a:endParaRPr>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55.3</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60.9</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38.5</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3C78D8"/>
                    </a:solidFill>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38.4</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60.8</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3C78D8"/>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Analysis and Ablation Studies: Effect of Entity Masking</a:t>
            </a:r>
            <a:endParaRPr sz="1070">
              <a:solidFill>
                <a:srgbClr val="0000FF"/>
              </a:solidFill>
              <a:latin typeface="Times New Roman"/>
              <a:ea typeface="Times New Roman"/>
              <a:cs typeface="Times New Roman"/>
              <a:sym typeface="Times New Roman"/>
            </a:endParaRPr>
          </a:p>
        </p:txBody>
      </p:sp>
      <p:sp>
        <p:nvSpPr>
          <p:cNvPr id="253" name="Google Shape;253;p29"/>
          <p:cNvSpPr txBox="1"/>
          <p:nvPr>
            <p:ph idx="1" type="body"/>
          </p:nvPr>
        </p:nvSpPr>
        <p:spPr>
          <a:xfrm>
            <a:off x="299950" y="10560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Semantic role type is a helpful feature</a:t>
            </a:r>
            <a:endParaRPr sz="1600">
              <a:solidFill>
                <a:schemeClr val="dk1"/>
              </a:solidFill>
              <a:latin typeface="Times New Roman"/>
              <a:ea typeface="Times New Roman"/>
              <a:cs typeface="Times New Roman"/>
              <a:sym typeface="Times New Roman"/>
            </a:endParaRPr>
          </a:p>
          <a:p>
            <a:pPr indent="-330200" lvl="0" marL="4572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or it provides robust information on position of argument entity in input sentence</a:t>
            </a:r>
            <a:endParaRPr sz="1600">
              <a:solidFill>
                <a:schemeClr val="dk1"/>
              </a:solidFill>
              <a:latin typeface="Times New Roman"/>
              <a:ea typeface="Times New Roman"/>
              <a:cs typeface="Times New Roman"/>
              <a:sym typeface="Times New Roman"/>
            </a:endParaRPr>
          </a:p>
          <a:p>
            <a:pPr indent="0" lvl="0" marL="457200" rtl="0" algn="ctr">
              <a:spcBef>
                <a:spcPts val="1200"/>
              </a:spcBef>
              <a:spcAft>
                <a:spcPts val="1200"/>
              </a:spcAft>
              <a:buNone/>
            </a:pPr>
            <a:r>
              <a:rPr lang="en" sz="1600" u="sng">
                <a:solidFill>
                  <a:schemeClr val="dk1"/>
                </a:solidFill>
                <a:latin typeface="Times New Roman"/>
                <a:ea typeface="Times New Roman"/>
                <a:cs typeface="Times New Roman"/>
                <a:sym typeface="Times New Roman"/>
              </a:rPr>
              <a:t>Table V: TACRED validation F1 scores with different entity masking strategies</a:t>
            </a:r>
            <a:endParaRPr sz="1600">
              <a:solidFill>
                <a:srgbClr val="FF0000"/>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254" name="Google Shape;254;p29"/>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255" name="Google Shape;255;p29"/>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256" name="Google Shape;256;p29"/>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257" name="Google Shape;257;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258" name="Google Shape;258;p29"/>
          <p:cNvGraphicFramePr/>
          <p:nvPr/>
        </p:nvGraphicFramePr>
        <p:xfrm>
          <a:off x="880500" y="2223245"/>
          <a:ext cx="3000000" cy="3000000"/>
        </p:xfrm>
        <a:graphic>
          <a:graphicData uri="http://schemas.openxmlformats.org/drawingml/2006/table">
            <a:tbl>
              <a:tblPr>
                <a:noFill/>
                <a:tableStyleId>{F7F78F74-6703-474C-AC37-385F9EED6940}</a:tableStyleId>
              </a:tblPr>
              <a:tblGrid>
                <a:gridCol w="3747125"/>
                <a:gridCol w="1273650"/>
                <a:gridCol w="1223150"/>
                <a:gridCol w="1250300"/>
              </a:tblGrid>
              <a:tr h="251300">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System</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Precision</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Recall</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F1 Score</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A4C2F4"/>
                    </a:solidFill>
                  </a:tcPr>
                </a:tc>
              </a:tr>
              <a:tr h="251300">
                <a:tc>
                  <a:txBody>
                    <a:bodyPr/>
                    <a:lstStyle/>
                    <a:p>
                      <a:pPr indent="0" lvl="0" marL="0" rtl="0" algn="l">
                        <a:spcBef>
                          <a:spcPts val="0"/>
                        </a:spcBef>
                        <a:spcAft>
                          <a:spcPts val="0"/>
                        </a:spcAft>
                        <a:buNone/>
                      </a:pPr>
                      <a:r>
                        <a:rPr lang="en">
                          <a:latin typeface="Times New Roman"/>
                          <a:ea typeface="Times New Roman"/>
                          <a:cs typeface="Times New Roman"/>
                          <a:sym typeface="Times New Roman"/>
                        </a:rPr>
                        <a:t>None</a:t>
                      </a:r>
                      <a:endParaRPr sz="12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69.5</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3C78D8"/>
                    </a:solidFill>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58.1</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63.3</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UNK</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56.9</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46.3</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51.0</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GR</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63.8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50.1</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56.1</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NE</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68.8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65.3</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67.0</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51300">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NE + GR</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68.8</a:t>
                      </a:r>
                      <a:endParaRPr>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67.2</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3C78D8"/>
                    </a:solidFill>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68.0</a:t>
                      </a:r>
                      <a:endParaRPr b="1">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3C78D8"/>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Analysis and Ablation Studies: Sample Efficiency</a:t>
            </a:r>
            <a:endParaRPr sz="1070">
              <a:solidFill>
                <a:srgbClr val="0000FF"/>
              </a:solidFill>
              <a:latin typeface="Times New Roman"/>
              <a:ea typeface="Times New Roman"/>
              <a:cs typeface="Times New Roman"/>
              <a:sym typeface="Times New Roman"/>
            </a:endParaRPr>
          </a:p>
        </p:txBody>
      </p:sp>
      <p:sp>
        <p:nvSpPr>
          <p:cNvPr id="264" name="Google Shape;264;p30"/>
          <p:cNvSpPr txBox="1"/>
          <p:nvPr>
            <p:ph idx="1" type="body"/>
          </p:nvPr>
        </p:nvSpPr>
        <p:spPr>
          <a:xfrm>
            <a:off x="299950" y="1050013"/>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Stratified subsampling</a:t>
            </a:r>
            <a:endParaRPr sz="1600">
              <a:solidFill>
                <a:schemeClr val="dk1"/>
              </a:solidFill>
              <a:latin typeface="Times New Roman"/>
              <a:ea typeface="Times New Roman"/>
              <a:cs typeface="Times New Roman"/>
              <a:sym typeface="Times New Roman"/>
            </a:endParaRPr>
          </a:p>
          <a:p>
            <a:pPr indent="-330200" lvl="1" marL="9144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Splits TACRED training set with</a:t>
            </a:r>
            <a:br>
              <a:rPr lang="en" sz="1600">
                <a:solidFill>
                  <a:schemeClr val="dk1"/>
                </a:solidFill>
                <a:latin typeface="Times New Roman"/>
                <a:ea typeface="Times New Roman"/>
                <a:cs typeface="Times New Roman"/>
                <a:sym typeface="Times New Roman"/>
              </a:rPr>
            </a:br>
            <a:r>
              <a:rPr lang="en" sz="1600">
                <a:solidFill>
                  <a:schemeClr val="dk1"/>
                </a:solidFill>
                <a:latin typeface="Times New Roman"/>
                <a:ea typeface="Times New Roman"/>
                <a:cs typeface="Times New Roman"/>
                <a:sym typeface="Times New Roman"/>
              </a:rPr>
              <a:t>sampling ratios from 10% to 100%</a:t>
            </a:r>
            <a:endParaRPr sz="1600">
              <a:solidFill>
                <a:schemeClr val="dk1"/>
              </a:solidFill>
              <a:latin typeface="Times New Roman"/>
              <a:ea typeface="Times New Roman"/>
              <a:cs typeface="Times New Roman"/>
              <a:sym typeface="Times New Roman"/>
            </a:endParaRPr>
          </a:p>
          <a:p>
            <a:pPr indent="-330200" lvl="0" marL="4572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TRE model with NE+GR masking</a:t>
            </a:r>
            <a:endParaRPr sz="1600">
              <a:solidFill>
                <a:schemeClr val="dk1"/>
              </a:solidFill>
              <a:latin typeface="Times New Roman"/>
              <a:ea typeface="Times New Roman"/>
              <a:cs typeface="Times New Roman"/>
              <a:sym typeface="Times New Roman"/>
            </a:endParaRPr>
          </a:p>
          <a:p>
            <a:pPr indent="-330200" lvl="1" marL="9144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achieves F1 score higher than 60</a:t>
            </a:r>
            <a:br>
              <a:rPr lang="en" sz="1600">
                <a:solidFill>
                  <a:schemeClr val="dk1"/>
                </a:solidFill>
                <a:latin typeface="Times New Roman"/>
                <a:ea typeface="Times New Roman"/>
                <a:cs typeface="Times New Roman"/>
                <a:sym typeface="Times New Roman"/>
              </a:rPr>
            </a:br>
            <a:r>
              <a:rPr lang="en" sz="1600">
                <a:solidFill>
                  <a:schemeClr val="dk1"/>
                </a:solidFill>
                <a:latin typeface="Times New Roman"/>
                <a:ea typeface="Times New Roman"/>
                <a:cs typeface="Times New Roman"/>
                <a:sym typeface="Times New Roman"/>
              </a:rPr>
              <a:t>with 20% training data</a:t>
            </a:r>
            <a:endParaRPr sz="1600">
              <a:solidFill>
                <a:schemeClr val="dk1"/>
              </a:solidFill>
              <a:latin typeface="Times New Roman"/>
              <a:ea typeface="Times New Roman"/>
              <a:cs typeface="Times New Roman"/>
              <a:sym typeface="Times New Roman"/>
            </a:endParaRPr>
          </a:p>
          <a:p>
            <a:pPr indent="0" lvl="0" marL="457200" rtl="0" algn="ctr">
              <a:spcBef>
                <a:spcPts val="1200"/>
              </a:spcBef>
              <a:spcAft>
                <a:spcPts val="1200"/>
              </a:spcAft>
              <a:buNone/>
            </a:pPr>
            <a:r>
              <a:t/>
            </a:r>
            <a:endParaRPr sz="1600">
              <a:solidFill>
                <a:srgbClr val="FF0000"/>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265" name="Google Shape;265;p30"/>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266" name="Google Shape;266;p30"/>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267" name="Google Shape;267;p30"/>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268" name="Google Shape;268;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69" name="Google Shape;269;p30"/>
          <p:cNvPicPr preferRelativeResize="0"/>
          <p:nvPr/>
        </p:nvPicPr>
        <p:blipFill>
          <a:blip r:embed="rId4">
            <a:alphaModFix/>
          </a:blip>
          <a:stretch>
            <a:fillRect/>
          </a:stretch>
        </p:blipFill>
        <p:spPr>
          <a:xfrm>
            <a:off x="4314375" y="1124075"/>
            <a:ext cx="4407425" cy="3273675"/>
          </a:xfrm>
          <a:prstGeom prst="rect">
            <a:avLst/>
          </a:prstGeom>
          <a:noFill/>
          <a:ln>
            <a:noFill/>
          </a:ln>
        </p:spPr>
      </p:pic>
      <p:sp>
        <p:nvSpPr>
          <p:cNvPr id="270" name="Google Shape;270;p30"/>
          <p:cNvSpPr txBox="1"/>
          <p:nvPr/>
        </p:nvSpPr>
        <p:spPr>
          <a:xfrm>
            <a:off x="2086800" y="4317800"/>
            <a:ext cx="67455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i="1" lang="en" sz="1000" u="sng">
                <a:latin typeface="Times New Roman"/>
                <a:ea typeface="Times New Roman"/>
                <a:cs typeface="Times New Roman"/>
                <a:sym typeface="Times New Roman"/>
              </a:rPr>
              <a:t>Figure: Micro-averaged F1 score on the validation set over increasing sampling ratios of training set</a:t>
            </a:r>
            <a:endParaRPr i="1" sz="1000" u="sng">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latin typeface="Times New Roman"/>
                <a:ea typeface="Times New Roman"/>
                <a:cs typeface="Times New Roman"/>
                <a:sym typeface="Times New Roman"/>
              </a:rPr>
              <a:t>Summary</a:t>
            </a:r>
            <a:endParaRPr>
              <a:solidFill>
                <a:srgbClr val="0000FF"/>
              </a:solidFill>
              <a:latin typeface="Times New Roman"/>
              <a:ea typeface="Times New Roman"/>
              <a:cs typeface="Times New Roman"/>
              <a:sym typeface="Times New Roman"/>
            </a:endParaRPr>
          </a:p>
        </p:txBody>
      </p:sp>
      <p:sp>
        <p:nvSpPr>
          <p:cNvPr id="276" name="Google Shape;276;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rgbClr val="222222"/>
              </a:buClr>
              <a:buSzPts val="1600"/>
              <a:buFont typeface="Times New Roman"/>
              <a:buChar char="●"/>
            </a:pPr>
            <a:r>
              <a:rPr lang="en" sz="1600">
                <a:solidFill>
                  <a:schemeClr val="dk1"/>
                </a:solidFill>
                <a:latin typeface="Times New Roman"/>
                <a:ea typeface="Times New Roman"/>
                <a:cs typeface="Times New Roman"/>
                <a:sym typeface="Times New Roman"/>
              </a:rPr>
              <a:t>Use of explicit features makes it difficult to adapt models to novel languages</a:t>
            </a:r>
            <a:endParaRPr sz="1600">
              <a:solidFill>
                <a:schemeClr val="dk1"/>
              </a:solidFill>
              <a:latin typeface="Times New Roman"/>
              <a:ea typeface="Times New Roman"/>
              <a:cs typeface="Times New Roman"/>
              <a:sym typeface="Times New Roman"/>
            </a:endParaRPr>
          </a:p>
          <a:p>
            <a:pPr indent="-330200" lvl="0" marL="457200" rtl="0" algn="l">
              <a:spcBef>
                <a:spcPts val="0"/>
              </a:spcBef>
              <a:spcAft>
                <a:spcPts val="0"/>
              </a:spcAft>
              <a:buClr>
                <a:srgbClr val="222222"/>
              </a:buClr>
              <a:buSzPts val="1600"/>
              <a:buFont typeface="Times New Roman"/>
              <a:buChar char="●"/>
            </a:pPr>
            <a:r>
              <a:rPr lang="en" sz="1600">
                <a:solidFill>
                  <a:schemeClr val="dk1"/>
                </a:solidFill>
                <a:latin typeface="Times New Roman"/>
                <a:ea typeface="Times New Roman"/>
                <a:cs typeface="Times New Roman"/>
                <a:sym typeface="Times New Roman"/>
              </a:rPr>
              <a:t>Transformer based relation extraction</a:t>
            </a:r>
            <a:endParaRPr sz="1600">
              <a:solidFill>
                <a:schemeClr val="dk1"/>
              </a:solidFill>
              <a:latin typeface="Times New Roman"/>
              <a:ea typeface="Times New Roman"/>
              <a:cs typeface="Times New Roman"/>
              <a:sym typeface="Times New Roman"/>
            </a:endParaRPr>
          </a:p>
          <a:p>
            <a:pPr indent="-330200" lvl="1" marL="9144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replaces use of </a:t>
            </a:r>
            <a:r>
              <a:rPr lang="en" sz="1600">
                <a:solidFill>
                  <a:schemeClr val="dk1"/>
                </a:solidFill>
                <a:latin typeface="Times New Roman"/>
                <a:ea typeface="Times New Roman"/>
                <a:cs typeface="Times New Roman"/>
                <a:sym typeface="Times New Roman"/>
              </a:rPr>
              <a:t>explicit features with implicit features captured in pre-training language representations</a:t>
            </a:r>
            <a:endParaRPr sz="1600">
              <a:solidFill>
                <a:schemeClr val="dk1"/>
              </a:solidFill>
              <a:latin typeface="Times New Roman"/>
              <a:ea typeface="Times New Roman"/>
              <a:cs typeface="Times New Roman"/>
              <a:sym typeface="Times New Roman"/>
            </a:endParaRPr>
          </a:p>
          <a:p>
            <a:pPr indent="-330200" lvl="1" marL="914400" rtl="0" algn="l">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drastically improves sample efficiency</a:t>
            </a:r>
            <a:endParaRPr sz="1600">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277" name="Google Shape;277;p31"/>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278" name="Google Shape;278;p31"/>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279" name="Google Shape;279;p31"/>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280" name="Google Shape;280;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latin typeface="Times New Roman"/>
                <a:ea typeface="Times New Roman"/>
                <a:cs typeface="Times New Roman"/>
                <a:sym typeface="Times New Roman"/>
              </a:rPr>
              <a:t>Overview</a:t>
            </a:r>
            <a:endParaRPr sz="1300">
              <a:solidFill>
                <a:srgbClr val="0000FF"/>
              </a:solidFill>
              <a:latin typeface="Times New Roman"/>
              <a:ea typeface="Times New Roman"/>
              <a:cs typeface="Times New Roman"/>
              <a:sym typeface="Times New Roman"/>
            </a:endParaRPr>
          </a:p>
        </p:txBody>
      </p:sp>
      <p:sp>
        <p:nvSpPr>
          <p:cNvPr id="63" name="Google Shape;63;p14"/>
          <p:cNvSpPr txBox="1"/>
          <p:nvPr>
            <p:ph idx="1" type="body"/>
          </p:nvPr>
        </p:nvSpPr>
        <p:spPr>
          <a:xfrm>
            <a:off x="311700" y="116390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Introduction</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Problem / Motivation</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Transformer Based Relation Extraction</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Experiment Setup</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Results</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Analysis and Ablation Studies</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Summary</a:t>
            </a:r>
            <a:endParaRPr>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64" name="Google Shape;64;p14"/>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65" name="Google Shape;65;p14"/>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66" name="Google Shape;66;p14"/>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67" name="Google Shape;6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latin typeface="Times New Roman"/>
                <a:ea typeface="Times New Roman"/>
                <a:cs typeface="Times New Roman"/>
                <a:sym typeface="Times New Roman"/>
              </a:rPr>
              <a:t>Reference</a:t>
            </a:r>
            <a:endParaRPr>
              <a:solidFill>
                <a:srgbClr val="0000FF"/>
              </a:solidFill>
              <a:latin typeface="Times New Roman"/>
              <a:ea typeface="Times New Roman"/>
              <a:cs typeface="Times New Roman"/>
              <a:sym typeface="Times New Roman"/>
            </a:endParaRPr>
          </a:p>
        </p:txBody>
      </p:sp>
      <p:sp>
        <p:nvSpPr>
          <p:cNvPr id="286" name="Google Shape;286;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222222"/>
              </a:buClr>
              <a:buSzPts val="1800"/>
              <a:buFont typeface="Times New Roman"/>
              <a:buChar char="●"/>
            </a:pPr>
            <a:r>
              <a:rPr lang="en" sz="1300">
                <a:solidFill>
                  <a:schemeClr val="dk1"/>
                </a:solidFill>
              </a:rPr>
              <a:t>Alt, C., Hübner, M., &amp; Hennig, L. (2019). Improving relation extraction by pre-trained language representations. </a:t>
            </a:r>
            <a:r>
              <a:rPr i="1" lang="en" sz="1300">
                <a:solidFill>
                  <a:schemeClr val="dk1"/>
                </a:solidFill>
              </a:rPr>
              <a:t>arXiv preprint arXiv:1906.03088</a:t>
            </a:r>
            <a:r>
              <a:rPr lang="en" sz="1300">
                <a:solidFill>
                  <a:schemeClr val="dk1"/>
                </a:solidFill>
              </a:rPr>
              <a:t>.</a:t>
            </a:r>
            <a:endParaRPr>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287" name="Google Shape;287;p32"/>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288" name="Google Shape;288;p32"/>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289" name="Google Shape;289;p32"/>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290" name="Google Shape;290;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3"/>
          <p:cNvSpPr txBox="1"/>
          <p:nvPr>
            <p:ph type="ctrTitle"/>
          </p:nvPr>
        </p:nvSpPr>
        <p:spPr>
          <a:xfrm>
            <a:off x="311708" y="7305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rgbClr val="FF0000"/>
                </a:solidFill>
                <a:latin typeface="Times New Roman"/>
                <a:ea typeface="Times New Roman"/>
                <a:cs typeface="Times New Roman"/>
                <a:sym typeface="Times New Roman"/>
              </a:rPr>
              <a:t>Thank you!</a:t>
            </a:r>
            <a:endParaRPr>
              <a:solidFill>
                <a:srgbClr val="FF0000"/>
              </a:solidFill>
              <a:latin typeface="Times New Roman"/>
              <a:ea typeface="Times New Roman"/>
              <a:cs typeface="Times New Roman"/>
              <a:sym typeface="Times New Roman"/>
            </a:endParaRPr>
          </a:p>
        </p:txBody>
      </p:sp>
      <p:sp>
        <p:nvSpPr>
          <p:cNvPr id="296" name="Google Shape;296;p33"/>
          <p:cNvSpPr txBox="1"/>
          <p:nvPr>
            <p:ph idx="1" type="subTitle"/>
          </p:nvPr>
        </p:nvSpPr>
        <p:spPr>
          <a:xfrm>
            <a:off x="311700" y="3025775"/>
            <a:ext cx="8520600" cy="1670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0000FF"/>
                </a:solidFill>
                <a:latin typeface="Times New Roman"/>
                <a:ea typeface="Times New Roman"/>
                <a:cs typeface="Times New Roman"/>
                <a:sym typeface="Times New Roman"/>
              </a:rPr>
              <a:t>Any Questions?</a:t>
            </a:r>
            <a:endParaRPr>
              <a:solidFill>
                <a:srgbClr val="0000FF"/>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297" name="Google Shape;297;p33"/>
          <p:cNvPicPr preferRelativeResize="0"/>
          <p:nvPr/>
        </p:nvPicPr>
        <p:blipFill>
          <a:blip r:embed="rId3">
            <a:alphaModFix/>
          </a:blip>
          <a:stretch>
            <a:fillRect/>
          </a:stretch>
        </p:blipFill>
        <p:spPr>
          <a:xfrm>
            <a:off x="7406075" y="125800"/>
            <a:ext cx="1583326" cy="734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latin typeface="Times New Roman"/>
                <a:ea typeface="Times New Roman"/>
                <a:cs typeface="Times New Roman"/>
                <a:sym typeface="Times New Roman"/>
              </a:rPr>
              <a:t>Introduction</a:t>
            </a:r>
            <a:endParaRPr sz="1300">
              <a:solidFill>
                <a:srgbClr val="0000FF"/>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rgbClr val="0000FF"/>
              </a:solidFill>
              <a:latin typeface="Times New Roman"/>
              <a:ea typeface="Times New Roman"/>
              <a:cs typeface="Times New Roman"/>
              <a:sym typeface="Times New Roman"/>
            </a:endParaRPr>
          </a:p>
        </p:txBody>
      </p:sp>
      <p:sp>
        <p:nvSpPr>
          <p:cNvPr id="73" name="Google Shape;73;p15"/>
          <p:cNvSpPr txBox="1"/>
          <p:nvPr>
            <p:ph idx="1" type="body"/>
          </p:nvPr>
        </p:nvSpPr>
        <p:spPr>
          <a:xfrm>
            <a:off x="311700" y="1658175"/>
            <a:ext cx="3715800" cy="2335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Structured Information from Unstructured data.</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Entity Linking</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Probabilistic Inference</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Extract Semantic Relations</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Detection</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Classification</a:t>
            </a:r>
            <a:endParaRPr>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74" name="Google Shape;74;p15"/>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75" name="Google Shape;75;p15"/>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76" name="Google Shape;76;p15"/>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77" name="Google Shape;77;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78" name="Google Shape;78;p15"/>
          <p:cNvPicPr preferRelativeResize="0"/>
          <p:nvPr/>
        </p:nvPicPr>
        <p:blipFill>
          <a:blip r:embed="rId4">
            <a:alphaModFix/>
          </a:blip>
          <a:stretch>
            <a:fillRect/>
          </a:stretch>
        </p:blipFill>
        <p:spPr>
          <a:xfrm>
            <a:off x="4027500" y="1265126"/>
            <a:ext cx="4811700" cy="2728850"/>
          </a:xfrm>
          <a:prstGeom prst="rect">
            <a:avLst/>
          </a:prstGeom>
          <a:noFill/>
          <a:ln>
            <a:noFill/>
          </a:ln>
        </p:spPr>
      </p:pic>
      <p:sp>
        <p:nvSpPr>
          <p:cNvPr id="79" name="Google Shape;79;p15"/>
          <p:cNvSpPr txBox="1"/>
          <p:nvPr/>
        </p:nvSpPr>
        <p:spPr>
          <a:xfrm>
            <a:off x="4950525" y="3993975"/>
            <a:ext cx="32976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Clr>
                <a:schemeClr val="dk1"/>
              </a:buClr>
              <a:buSzPts val="1100"/>
              <a:buFont typeface="Arial"/>
              <a:buNone/>
            </a:pPr>
            <a:r>
              <a:rPr lang="en" sz="1100">
                <a:solidFill>
                  <a:schemeClr val="dk1"/>
                </a:solidFill>
              </a:rPr>
              <a:t>[3] </a:t>
            </a:r>
            <a:r>
              <a:rPr lang="en" sz="1100">
                <a:solidFill>
                  <a:srgbClr val="222222"/>
                </a:solidFill>
                <a:highlight>
                  <a:srgbClr val="FFFFFF"/>
                </a:highlight>
              </a:rPr>
              <a:t>Zhang, Yuhao, et al.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latin typeface="Times New Roman"/>
                <a:ea typeface="Times New Roman"/>
                <a:cs typeface="Times New Roman"/>
                <a:sym typeface="Times New Roman"/>
              </a:rPr>
              <a:t>Importance of Relation Extraction</a:t>
            </a:r>
            <a:endParaRPr sz="1300">
              <a:solidFill>
                <a:srgbClr val="0000FF"/>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rgbClr val="0000FF"/>
              </a:solidFill>
              <a:latin typeface="Times New Roman"/>
              <a:ea typeface="Times New Roman"/>
              <a:cs typeface="Times New Roman"/>
              <a:sym typeface="Times New Roman"/>
            </a:endParaRPr>
          </a:p>
        </p:txBody>
      </p:sp>
      <p:sp>
        <p:nvSpPr>
          <p:cNvPr id="85" name="Google Shape;85;p16"/>
          <p:cNvSpPr txBox="1"/>
          <p:nvPr>
            <p:ph idx="1" type="body"/>
          </p:nvPr>
        </p:nvSpPr>
        <p:spPr>
          <a:xfrm>
            <a:off x="311700" y="1658175"/>
            <a:ext cx="3715800" cy="2335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Available data is:</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Vast</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Heterogeneous</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Ambiguous</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Human </a:t>
            </a:r>
            <a:r>
              <a:rPr lang="en">
                <a:solidFill>
                  <a:schemeClr val="dk1"/>
                </a:solidFill>
                <a:latin typeface="Times New Roman"/>
                <a:ea typeface="Times New Roman"/>
                <a:cs typeface="Times New Roman"/>
                <a:sym typeface="Times New Roman"/>
              </a:rPr>
              <a:t>Annotation</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Expensive </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Impossible (entire available data)</a:t>
            </a:r>
            <a:endParaRPr>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86" name="Google Shape;86;p16"/>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87" name="Google Shape;87;p16"/>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88" name="Google Shape;88;p16"/>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89" name="Google Shape;89;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90" name="Google Shape;90;p16"/>
          <p:cNvSpPr txBox="1"/>
          <p:nvPr>
            <p:ph idx="1" type="body"/>
          </p:nvPr>
        </p:nvSpPr>
        <p:spPr>
          <a:xfrm>
            <a:off x="4572000" y="1392928"/>
            <a:ext cx="37158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latin typeface="Times New Roman"/>
                <a:ea typeface="Times New Roman"/>
                <a:cs typeface="Times New Roman"/>
                <a:sym typeface="Times New Roman"/>
              </a:rPr>
              <a:t>Solution: </a:t>
            </a:r>
            <a:r>
              <a:rPr lang="en">
                <a:solidFill>
                  <a:srgbClr val="0000FF"/>
                </a:solidFill>
                <a:latin typeface="Times New Roman"/>
                <a:ea typeface="Times New Roman"/>
                <a:cs typeface="Times New Roman"/>
                <a:sym typeface="Times New Roman"/>
              </a:rPr>
              <a:t>Relation Extraction</a:t>
            </a:r>
            <a:endParaRPr>
              <a:solidFill>
                <a:srgbClr val="0000FF"/>
              </a:solidFill>
              <a:latin typeface="Times New Roman"/>
              <a:ea typeface="Times New Roman"/>
              <a:cs typeface="Times New Roman"/>
              <a:sym typeface="Times New Roman"/>
            </a:endParaRPr>
          </a:p>
        </p:txBody>
      </p:sp>
      <p:pic>
        <p:nvPicPr>
          <p:cNvPr id="91" name="Google Shape;91;p16"/>
          <p:cNvPicPr preferRelativeResize="0"/>
          <p:nvPr/>
        </p:nvPicPr>
        <p:blipFill>
          <a:blip r:embed="rId4">
            <a:alphaModFix/>
          </a:blip>
          <a:stretch>
            <a:fillRect/>
          </a:stretch>
        </p:blipFill>
        <p:spPr>
          <a:xfrm>
            <a:off x="4572000" y="1965628"/>
            <a:ext cx="1520700" cy="2067059"/>
          </a:xfrm>
          <a:prstGeom prst="rect">
            <a:avLst/>
          </a:prstGeom>
          <a:noFill/>
          <a:ln>
            <a:noFill/>
          </a:ln>
        </p:spPr>
      </p:pic>
      <p:pic>
        <p:nvPicPr>
          <p:cNvPr id="92" name="Google Shape;92;p16"/>
          <p:cNvPicPr preferRelativeResize="0"/>
          <p:nvPr/>
        </p:nvPicPr>
        <p:blipFill>
          <a:blip r:embed="rId5">
            <a:alphaModFix/>
          </a:blip>
          <a:stretch>
            <a:fillRect/>
          </a:stretch>
        </p:blipFill>
        <p:spPr>
          <a:xfrm>
            <a:off x="6830850" y="1724678"/>
            <a:ext cx="1456958" cy="2067059"/>
          </a:xfrm>
          <a:prstGeom prst="rect">
            <a:avLst/>
          </a:prstGeom>
          <a:noFill/>
          <a:ln>
            <a:noFill/>
          </a:ln>
        </p:spPr>
      </p:pic>
      <p:sp>
        <p:nvSpPr>
          <p:cNvPr id="93" name="Google Shape;93;p16"/>
          <p:cNvSpPr/>
          <p:nvPr/>
        </p:nvSpPr>
        <p:spPr>
          <a:xfrm>
            <a:off x="6224250" y="2883163"/>
            <a:ext cx="411300" cy="134400"/>
          </a:xfrm>
          <a:prstGeom prst="rightArrow">
            <a:avLst>
              <a:gd fmla="val 50000" name="adj1"/>
              <a:gd fmla="val 50000" name="adj2"/>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nvSpPr>
        <p:spPr>
          <a:xfrm>
            <a:off x="4592250" y="3935088"/>
            <a:ext cx="3675300" cy="346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1050">
                <a:solidFill>
                  <a:schemeClr val="dk2"/>
                </a:solidFill>
                <a:uFill>
                  <a:noFill/>
                </a:uFill>
                <a:hlinkClick r:id="rId6">
                  <a:extLst>
                    <a:ext uri="{A12FA001-AC4F-418D-AE19-62706E023703}">
                      <ahyp:hlinkClr val="tx"/>
                    </a:ext>
                  </a:extLst>
                </a:hlinkClick>
              </a:rPr>
              <a:t>https://abbyy.technology/en:features:classification</a:t>
            </a:r>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latin typeface="Times New Roman"/>
                <a:ea typeface="Times New Roman"/>
                <a:cs typeface="Times New Roman"/>
                <a:sym typeface="Times New Roman"/>
              </a:rPr>
              <a:t>Motivation</a:t>
            </a:r>
            <a:endParaRPr sz="1300">
              <a:solidFill>
                <a:srgbClr val="0000FF"/>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100" name="Google Shape;100;p17"/>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101" name="Google Shape;101;p17"/>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102" name="Google Shape;102;p17"/>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103" name="Google Shape;103;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4" name="Google Shape;104;p17"/>
          <p:cNvSpPr txBox="1"/>
          <p:nvPr/>
        </p:nvSpPr>
        <p:spPr>
          <a:xfrm>
            <a:off x="763675" y="1278875"/>
            <a:ext cx="2212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Lexical Features</a:t>
            </a:r>
            <a:endParaRPr/>
          </a:p>
        </p:txBody>
      </p:sp>
      <p:pic>
        <p:nvPicPr>
          <p:cNvPr id="105" name="Google Shape;105;p17"/>
          <p:cNvPicPr preferRelativeResize="0"/>
          <p:nvPr/>
        </p:nvPicPr>
        <p:blipFill>
          <a:blip r:embed="rId4">
            <a:alphaModFix/>
          </a:blip>
          <a:stretch>
            <a:fillRect/>
          </a:stretch>
        </p:blipFill>
        <p:spPr>
          <a:xfrm>
            <a:off x="984850" y="1679075"/>
            <a:ext cx="1769850" cy="1075650"/>
          </a:xfrm>
          <a:prstGeom prst="rect">
            <a:avLst/>
          </a:prstGeom>
          <a:noFill/>
          <a:ln>
            <a:noFill/>
          </a:ln>
        </p:spPr>
      </p:pic>
      <p:pic>
        <p:nvPicPr>
          <p:cNvPr id="106" name="Google Shape;106;p17"/>
          <p:cNvPicPr preferRelativeResize="0"/>
          <p:nvPr/>
        </p:nvPicPr>
        <p:blipFill>
          <a:blip r:embed="rId5">
            <a:alphaModFix/>
          </a:blip>
          <a:stretch>
            <a:fillRect/>
          </a:stretch>
        </p:blipFill>
        <p:spPr>
          <a:xfrm>
            <a:off x="264650" y="3715938"/>
            <a:ext cx="3210250" cy="771600"/>
          </a:xfrm>
          <a:prstGeom prst="rect">
            <a:avLst/>
          </a:prstGeom>
          <a:noFill/>
          <a:ln>
            <a:noFill/>
          </a:ln>
        </p:spPr>
      </p:pic>
      <p:sp>
        <p:nvSpPr>
          <p:cNvPr id="107" name="Google Shape;107;p17"/>
          <p:cNvSpPr txBox="1"/>
          <p:nvPr/>
        </p:nvSpPr>
        <p:spPr>
          <a:xfrm>
            <a:off x="763675" y="3150363"/>
            <a:ext cx="2212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Semantic</a:t>
            </a:r>
            <a:r>
              <a:rPr lang="en"/>
              <a:t> Features</a:t>
            </a:r>
            <a:endParaRPr/>
          </a:p>
        </p:txBody>
      </p:sp>
      <p:pic>
        <p:nvPicPr>
          <p:cNvPr id="108" name="Google Shape;108;p17"/>
          <p:cNvPicPr preferRelativeResize="0"/>
          <p:nvPr/>
        </p:nvPicPr>
        <p:blipFill>
          <a:blip r:embed="rId6">
            <a:alphaModFix/>
          </a:blip>
          <a:stretch>
            <a:fillRect/>
          </a:stretch>
        </p:blipFill>
        <p:spPr>
          <a:xfrm>
            <a:off x="3074025" y="2423100"/>
            <a:ext cx="2449600" cy="820825"/>
          </a:xfrm>
          <a:prstGeom prst="rect">
            <a:avLst/>
          </a:prstGeom>
          <a:noFill/>
          <a:ln>
            <a:noFill/>
          </a:ln>
        </p:spPr>
      </p:pic>
      <p:sp>
        <p:nvSpPr>
          <p:cNvPr id="109" name="Google Shape;109;p17"/>
          <p:cNvSpPr txBox="1"/>
          <p:nvPr/>
        </p:nvSpPr>
        <p:spPr>
          <a:xfrm>
            <a:off x="3074025" y="1679063"/>
            <a:ext cx="2212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Syntactic</a:t>
            </a:r>
            <a:r>
              <a:rPr lang="en"/>
              <a:t> Features</a:t>
            </a:r>
            <a:endParaRPr/>
          </a:p>
        </p:txBody>
      </p:sp>
      <p:sp>
        <p:nvSpPr>
          <p:cNvPr id="110" name="Google Shape;110;p17"/>
          <p:cNvSpPr/>
          <p:nvPr/>
        </p:nvSpPr>
        <p:spPr>
          <a:xfrm>
            <a:off x="2754700" y="2316325"/>
            <a:ext cx="231000" cy="196800"/>
          </a:xfrm>
          <a:prstGeom prst="mathPlus">
            <a:avLst>
              <a:gd fmla="val 23520" name="adj1"/>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a:off x="2754700" y="3106575"/>
            <a:ext cx="231000" cy="196800"/>
          </a:xfrm>
          <a:prstGeom prst="mathPlus">
            <a:avLst>
              <a:gd fmla="val 23520" name="adj1"/>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a:off x="5448850" y="2690300"/>
            <a:ext cx="291900" cy="196800"/>
          </a:xfrm>
          <a:prstGeom prst="mathEqual">
            <a:avLst>
              <a:gd fmla="val 23520" name="adj1"/>
              <a:gd fmla="val 11760" name="adj2"/>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7"/>
          <p:cNvSpPr/>
          <p:nvPr/>
        </p:nvSpPr>
        <p:spPr>
          <a:xfrm>
            <a:off x="5937950" y="2539850"/>
            <a:ext cx="291900" cy="497700"/>
          </a:xfrm>
          <a:prstGeom prst="leftBrace">
            <a:avLst>
              <a:gd fmla="val 50000" name="adj1"/>
              <a:gd fmla="val 50000" name="adj2"/>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7"/>
          <p:cNvSpPr txBox="1"/>
          <p:nvPr/>
        </p:nvSpPr>
        <p:spPr>
          <a:xfrm>
            <a:off x="6005275" y="2573150"/>
            <a:ext cx="9462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Pre-processed</a:t>
            </a:r>
            <a:endParaRPr sz="800"/>
          </a:p>
          <a:p>
            <a:pPr indent="0" lvl="0" marL="0" rtl="0" algn="ctr">
              <a:spcBef>
                <a:spcPts val="0"/>
              </a:spcBef>
              <a:spcAft>
                <a:spcPts val="0"/>
              </a:spcAft>
              <a:buNone/>
            </a:pPr>
            <a:r>
              <a:rPr lang="en" sz="800"/>
              <a:t>Input</a:t>
            </a:r>
            <a:endParaRPr sz="800"/>
          </a:p>
        </p:txBody>
      </p:sp>
      <p:sp>
        <p:nvSpPr>
          <p:cNvPr id="115" name="Google Shape;115;p17"/>
          <p:cNvSpPr/>
          <p:nvPr/>
        </p:nvSpPr>
        <p:spPr>
          <a:xfrm>
            <a:off x="6713825" y="2539850"/>
            <a:ext cx="291900" cy="497700"/>
          </a:xfrm>
          <a:prstGeom prst="rightBrace">
            <a:avLst>
              <a:gd fmla="val 50000" name="adj1"/>
              <a:gd fmla="val 50000" name="adj2"/>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 name="Google Shape;116;p17"/>
          <p:cNvPicPr preferRelativeResize="0"/>
          <p:nvPr/>
        </p:nvPicPr>
        <p:blipFill>
          <a:blip r:embed="rId7">
            <a:alphaModFix/>
          </a:blip>
          <a:stretch>
            <a:fillRect/>
          </a:stretch>
        </p:blipFill>
        <p:spPr>
          <a:xfrm>
            <a:off x="7160320" y="2261882"/>
            <a:ext cx="1583325" cy="1053631"/>
          </a:xfrm>
          <a:prstGeom prst="rect">
            <a:avLst/>
          </a:prstGeom>
          <a:noFill/>
          <a:ln>
            <a:noFill/>
          </a:ln>
        </p:spPr>
      </p:pic>
      <p:sp>
        <p:nvSpPr>
          <p:cNvPr id="117" name="Google Shape;117;p17"/>
          <p:cNvSpPr txBox="1"/>
          <p:nvPr/>
        </p:nvSpPr>
        <p:spPr>
          <a:xfrm>
            <a:off x="6845888" y="1516425"/>
            <a:ext cx="22122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Relation Extraction</a:t>
            </a:r>
            <a:endParaRPr/>
          </a:p>
          <a:p>
            <a:pPr indent="0" lvl="0" marL="0" rtl="0" algn="ctr">
              <a:spcBef>
                <a:spcPts val="0"/>
              </a:spcBef>
              <a:spcAft>
                <a:spcPts val="0"/>
              </a:spcAft>
              <a:buNone/>
            </a:pPr>
            <a:r>
              <a:rPr lang="en"/>
              <a:t>Model</a:t>
            </a:r>
            <a:endParaRPr/>
          </a:p>
        </p:txBody>
      </p:sp>
      <p:sp>
        <p:nvSpPr>
          <p:cNvPr id="118" name="Google Shape;118;p17"/>
          <p:cNvSpPr/>
          <p:nvPr/>
        </p:nvSpPr>
        <p:spPr>
          <a:xfrm>
            <a:off x="1478325" y="1493388"/>
            <a:ext cx="3624000" cy="27729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 name="Google Shape;119;p17"/>
          <p:cNvPicPr preferRelativeResize="0"/>
          <p:nvPr/>
        </p:nvPicPr>
        <p:blipFill>
          <a:blip r:embed="rId8">
            <a:alphaModFix/>
          </a:blip>
          <a:stretch>
            <a:fillRect/>
          </a:stretch>
        </p:blipFill>
        <p:spPr>
          <a:xfrm>
            <a:off x="1933175" y="1111225"/>
            <a:ext cx="5134776" cy="35372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4"/>
                                        </p:tgtEl>
                                        <p:attrNameLst>
                                          <p:attrName>style.visibility</p:attrName>
                                        </p:attrNameLst>
                                      </p:cBhvr>
                                      <p:to>
                                        <p:strVal val="visible"/>
                                      </p:to>
                                    </p:set>
                                    <p:anim calcmode="lin" valueType="num">
                                      <p:cBhvr additive="base">
                                        <p:cTn dur="1000"/>
                                        <p:tgtEl>
                                          <p:spTgt spid="10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5"/>
                                        </p:tgtEl>
                                        <p:attrNameLst>
                                          <p:attrName>style.visibility</p:attrName>
                                        </p:attrNameLst>
                                      </p:cBhvr>
                                      <p:to>
                                        <p:strVal val="visible"/>
                                      </p:to>
                                    </p:set>
                                    <p:anim calcmode="lin" valueType="num">
                                      <p:cBhvr additive="base">
                                        <p:cTn dur="1000"/>
                                        <p:tgtEl>
                                          <p:spTgt spid="10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0"/>
                                        </p:tgtEl>
                                        <p:attrNameLst>
                                          <p:attrName>style.visibility</p:attrName>
                                        </p:attrNameLst>
                                      </p:cBhvr>
                                      <p:to>
                                        <p:strVal val="visible"/>
                                      </p:to>
                                    </p:set>
                                    <p:anim calcmode="lin" valueType="num">
                                      <p:cBhvr additive="base">
                                        <p:cTn dur="1000"/>
                                        <p:tgtEl>
                                          <p:spTgt spid="11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gtEl>
                                        <p:attrNameLst>
                                          <p:attrName>style.visibility</p:attrName>
                                        </p:attrNameLst>
                                      </p:cBhvr>
                                      <p:to>
                                        <p:strVal val="visible"/>
                                      </p:to>
                                    </p:set>
                                    <p:anim calcmode="lin" valueType="num">
                                      <p:cBhvr additive="base">
                                        <p:cTn dur="1000"/>
                                        <p:tgtEl>
                                          <p:spTgt spid="10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8"/>
                                        </p:tgtEl>
                                        <p:attrNameLst>
                                          <p:attrName>style.visibility</p:attrName>
                                        </p:attrNameLst>
                                      </p:cBhvr>
                                      <p:to>
                                        <p:strVal val="visible"/>
                                      </p:to>
                                    </p:set>
                                    <p:anim calcmode="lin" valueType="num">
                                      <p:cBhvr additive="base">
                                        <p:cTn dur="1000"/>
                                        <p:tgtEl>
                                          <p:spTgt spid="10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1"/>
                                        </p:tgtEl>
                                        <p:attrNameLst>
                                          <p:attrName>style.visibility</p:attrName>
                                        </p:attrNameLst>
                                      </p:cBhvr>
                                      <p:to>
                                        <p:strVal val="visible"/>
                                      </p:to>
                                    </p:set>
                                    <p:anim calcmode="lin" valueType="num">
                                      <p:cBhvr additive="base">
                                        <p:cTn dur="1000"/>
                                        <p:tgtEl>
                                          <p:spTgt spid="11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7"/>
                                        </p:tgtEl>
                                        <p:attrNameLst>
                                          <p:attrName>style.visibility</p:attrName>
                                        </p:attrNameLst>
                                      </p:cBhvr>
                                      <p:to>
                                        <p:strVal val="visible"/>
                                      </p:to>
                                    </p:set>
                                    <p:anim calcmode="lin" valueType="num">
                                      <p:cBhvr additive="base">
                                        <p:cTn dur="1000"/>
                                        <p:tgtEl>
                                          <p:spTgt spid="10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6"/>
                                        </p:tgtEl>
                                        <p:attrNameLst>
                                          <p:attrName>style.visibility</p:attrName>
                                        </p:attrNameLst>
                                      </p:cBhvr>
                                      <p:to>
                                        <p:strVal val="visible"/>
                                      </p:to>
                                    </p:set>
                                    <p:anim calcmode="lin" valueType="num">
                                      <p:cBhvr additive="base">
                                        <p:cTn dur="1000"/>
                                        <p:tgtEl>
                                          <p:spTgt spid="10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2"/>
                                        </p:tgtEl>
                                        <p:attrNameLst>
                                          <p:attrName>style.visibility</p:attrName>
                                        </p:attrNameLst>
                                      </p:cBhvr>
                                      <p:to>
                                        <p:strVal val="visible"/>
                                      </p:to>
                                    </p:set>
                                    <p:anim calcmode="lin" valueType="num">
                                      <p:cBhvr additive="base">
                                        <p:cTn dur="1000"/>
                                        <p:tgtEl>
                                          <p:spTgt spid="11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par>
                                <p:cTn fill="hold" nodeType="with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par>
                                <p:cTn fill="hold" nodeType="withEffect" presetClass="entr" presetID="2" presetSubtype="8">
                                  <p:stCondLst>
                                    <p:cond delay="0"/>
                                  </p:stCondLst>
                                  <p:childTnLst>
                                    <p:set>
                                      <p:cBhvr>
                                        <p:cTn dur="1" fill="hold">
                                          <p:stCondLst>
                                            <p:cond delay="0"/>
                                          </p:stCondLst>
                                        </p:cTn>
                                        <p:tgtEl>
                                          <p:spTgt spid="115"/>
                                        </p:tgtEl>
                                        <p:attrNameLst>
                                          <p:attrName>style.visibility</p:attrName>
                                        </p:attrNameLst>
                                      </p:cBhvr>
                                      <p:to>
                                        <p:strVal val="visible"/>
                                      </p:to>
                                    </p:set>
                                    <p:anim calcmode="lin" valueType="num">
                                      <p:cBhvr additive="base">
                                        <p:cTn dur="1000"/>
                                        <p:tgtEl>
                                          <p:spTgt spid="11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7"/>
                                        </p:tgtEl>
                                        <p:attrNameLst>
                                          <p:attrName>style.visibility</p:attrName>
                                        </p:attrNameLst>
                                      </p:cBhvr>
                                      <p:to>
                                        <p:strVal val="visible"/>
                                      </p:to>
                                    </p:set>
                                    <p:anim calcmode="lin" valueType="num">
                                      <p:cBhvr additive="base">
                                        <p:cTn dur="1000"/>
                                        <p:tgtEl>
                                          <p:spTgt spid="11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6"/>
                                        </p:tgtEl>
                                        <p:attrNameLst>
                                          <p:attrName>style.visibility</p:attrName>
                                        </p:attrNameLst>
                                      </p:cBhvr>
                                      <p:to>
                                        <p:strVal val="visible"/>
                                      </p:to>
                                    </p:set>
                                    <p:anim calcmode="lin" valueType="num">
                                      <p:cBhvr additive="base">
                                        <p:cTn dur="1000"/>
                                        <p:tgtEl>
                                          <p:spTgt spid="11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8"/>
                                        </p:tgtEl>
                                        <p:attrNameLst>
                                          <p:attrName>style.visibility</p:attrName>
                                        </p:attrNameLst>
                                      </p:cBhvr>
                                      <p:to>
                                        <p:strVal val="visible"/>
                                      </p:to>
                                    </p:set>
                                    <p:anim calcmode="lin" valueType="num">
                                      <p:cBhvr additive="base">
                                        <p:cTn dur="1000"/>
                                        <p:tgtEl>
                                          <p:spTgt spid="11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9"/>
                                        </p:tgtEl>
                                        <p:attrNameLst>
                                          <p:attrName>style.visibility</p:attrName>
                                        </p:attrNameLst>
                                      </p:cBhvr>
                                      <p:to>
                                        <p:strVal val="visible"/>
                                      </p:to>
                                    </p:set>
                                    <p:anim calcmode="lin" valueType="num">
                                      <p:cBhvr additive="base">
                                        <p:cTn dur="1000"/>
                                        <p:tgtEl>
                                          <p:spTgt spid="11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latin typeface="Times New Roman"/>
                <a:ea typeface="Times New Roman"/>
                <a:cs typeface="Times New Roman"/>
                <a:sym typeface="Times New Roman"/>
              </a:rPr>
              <a:t>Model Architecture - TRE</a:t>
            </a:r>
            <a:endParaRPr sz="1300">
              <a:solidFill>
                <a:srgbClr val="0000FF"/>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125" name="Google Shape;125;p18"/>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126" name="Google Shape;126;p18"/>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127" name="Google Shape;127;p18"/>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128" name="Google Shape;128;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29" name="Google Shape;129;p18"/>
          <p:cNvSpPr txBox="1"/>
          <p:nvPr>
            <p:ph idx="1" type="body"/>
          </p:nvPr>
        </p:nvSpPr>
        <p:spPr>
          <a:xfrm>
            <a:off x="330250" y="1403850"/>
            <a:ext cx="4795800" cy="1167900"/>
          </a:xfrm>
          <a:prstGeom prst="rect">
            <a:avLst/>
          </a:prstGeom>
        </p:spPr>
        <p:txBody>
          <a:bodyPr anchorCtr="0" anchor="t" bIns="91425" lIns="91425" spcFirstLastPara="1" rIns="91425" wrap="square" tIns="91425">
            <a:normAutofit fontScale="92500"/>
          </a:bodyPr>
          <a:lstStyle/>
          <a:p>
            <a:pPr indent="-334327" lvl="0" marL="457200" rtl="0" algn="l">
              <a:spcBef>
                <a:spcPts val="0"/>
              </a:spcBef>
              <a:spcAft>
                <a:spcPts val="0"/>
              </a:spcAft>
              <a:buClr>
                <a:schemeClr val="dk1"/>
              </a:buClr>
              <a:buSzPct val="100000"/>
              <a:buFont typeface="Times New Roman"/>
              <a:buChar char="●"/>
            </a:pPr>
            <a:r>
              <a:rPr lang="en">
                <a:solidFill>
                  <a:schemeClr val="dk1"/>
                </a:solidFill>
                <a:latin typeface="Times New Roman"/>
                <a:ea typeface="Times New Roman"/>
                <a:cs typeface="Times New Roman"/>
                <a:sym typeface="Times New Roman"/>
              </a:rPr>
              <a:t>Transformer Based decoder-only variant</a:t>
            </a:r>
            <a:endParaRPr>
              <a:solidFill>
                <a:schemeClr val="dk1"/>
              </a:solidFill>
              <a:latin typeface="Times New Roman"/>
              <a:ea typeface="Times New Roman"/>
              <a:cs typeface="Times New Roman"/>
              <a:sym typeface="Times New Roman"/>
            </a:endParaRPr>
          </a:p>
          <a:p>
            <a:pPr indent="-334327" lvl="0" marL="457200" rtl="0" algn="l">
              <a:spcBef>
                <a:spcPts val="0"/>
              </a:spcBef>
              <a:spcAft>
                <a:spcPts val="0"/>
              </a:spcAft>
              <a:buClr>
                <a:schemeClr val="dk1"/>
              </a:buClr>
              <a:buSzPct val="100000"/>
              <a:buFont typeface="Times New Roman"/>
              <a:buChar char="●"/>
            </a:pPr>
            <a:r>
              <a:rPr lang="en">
                <a:solidFill>
                  <a:schemeClr val="dk1"/>
                </a:solidFill>
                <a:latin typeface="Times New Roman"/>
                <a:ea typeface="Times New Roman"/>
                <a:cs typeface="Times New Roman"/>
                <a:sym typeface="Times New Roman"/>
              </a:rPr>
              <a:t>Repeated layer encoding - Transformer Blocks</a:t>
            </a:r>
            <a:endParaRPr>
              <a:solidFill>
                <a:schemeClr val="dk1"/>
              </a:solidFill>
              <a:latin typeface="Times New Roman"/>
              <a:ea typeface="Times New Roman"/>
              <a:cs typeface="Times New Roman"/>
              <a:sym typeface="Times New Roman"/>
            </a:endParaRPr>
          </a:p>
          <a:p>
            <a:pPr indent="-334327" lvl="0" marL="457200" rtl="0" algn="l">
              <a:spcBef>
                <a:spcPts val="0"/>
              </a:spcBef>
              <a:spcAft>
                <a:spcPts val="0"/>
              </a:spcAft>
              <a:buClr>
                <a:schemeClr val="dk1"/>
              </a:buClr>
              <a:buSzPct val="100000"/>
              <a:buFont typeface="Times New Roman"/>
              <a:buChar char="●"/>
            </a:pPr>
            <a:r>
              <a:rPr lang="en">
                <a:solidFill>
                  <a:schemeClr val="dk1"/>
                </a:solidFill>
                <a:latin typeface="Times New Roman"/>
                <a:ea typeface="Times New Roman"/>
                <a:cs typeface="Times New Roman"/>
                <a:sym typeface="Times New Roman"/>
              </a:rPr>
              <a:t>Self Attention</a:t>
            </a:r>
            <a:endParaRPr>
              <a:solidFill>
                <a:schemeClr val="dk1"/>
              </a:solidFill>
              <a:latin typeface="Times New Roman"/>
              <a:ea typeface="Times New Roman"/>
              <a:cs typeface="Times New Roman"/>
              <a:sym typeface="Times New Roman"/>
            </a:endParaRPr>
          </a:p>
        </p:txBody>
      </p:sp>
      <p:pic>
        <p:nvPicPr>
          <p:cNvPr id="130" name="Google Shape;130;p18"/>
          <p:cNvPicPr preferRelativeResize="0"/>
          <p:nvPr/>
        </p:nvPicPr>
        <p:blipFill>
          <a:blip r:embed="rId4">
            <a:alphaModFix/>
          </a:blip>
          <a:stretch>
            <a:fillRect/>
          </a:stretch>
        </p:blipFill>
        <p:spPr>
          <a:xfrm>
            <a:off x="5954700" y="1153525"/>
            <a:ext cx="1900988" cy="3248524"/>
          </a:xfrm>
          <a:prstGeom prst="rect">
            <a:avLst/>
          </a:prstGeom>
          <a:noFill/>
          <a:ln>
            <a:noFill/>
          </a:ln>
        </p:spPr>
      </p:pic>
      <p:sp>
        <p:nvSpPr>
          <p:cNvPr id="131" name="Google Shape;131;p18"/>
          <p:cNvSpPr txBox="1"/>
          <p:nvPr/>
        </p:nvSpPr>
        <p:spPr>
          <a:xfrm>
            <a:off x="5519650" y="4263425"/>
            <a:ext cx="33126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900">
                <a:solidFill>
                  <a:srgbClr val="222222"/>
                </a:solidFill>
                <a:highlight>
                  <a:srgbClr val="FFFFFF"/>
                </a:highlight>
              </a:rPr>
              <a:t>[5] Alt, Christoph, Marc Hübner, and Leonhard Hennig</a:t>
            </a:r>
            <a:endParaRPr sz="1200"/>
          </a:p>
        </p:txBody>
      </p:sp>
      <p:sp>
        <p:nvSpPr>
          <p:cNvPr id="132" name="Google Shape;132;p18"/>
          <p:cNvSpPr txBox="1"/>
          <p:nvPr>
            <p:ph idx="1" type="body"/>
          </p:nvPr>
        </p:nvSpPr>
        <p:spPr>
          <a:xfrm>
            <a:off x="330250" y="2824625"/>
            <a:ext cx="4795800" cy="1167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Token Indices Sequence – </a:t>
            </a:r>
            <a:r>
              <a:rPr i="1" lang="en">
                <a:solidFill>
                  <a:schemeClr val="dk1"/>
                </a:solidFill>
                <a:latin typeface="Times New Roman"/>
                <a:ea typeface="Times New Roman"/>
                <a:cs typeface="Times New Roman"/>
                <a:sym typeface="Times New Roman"/>
              </a:rPr>
              <a:t>T</a:t>
            </a:r>
            <a:endParaRPr i="1">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Word-Embedding Matrix – </a:t>
            </a:r>
            <a:r>
              <a:rPr i="1" lang="en">
                <a:solidFill>
                  <a:schemeClr val="dk1"/>
                </a:solidFill>
                <a:latin typeface="Times New Roman"/>
                <a:ea typeface="Times New Roman"/>
                <a:cs typeface="Times New Roman"/>
                <a:sym typeface="Times New Roman"/>
              </a:rPr>
              <a:t>W</a:t>
            </a:r>
            <a:r>
              <a:rPr baseline="-25000" i="1" lang="en">
                <a:solidFill>
                  <a:schemeClr val="dk1"/>
                </a:solidFill>
                <a:latin typeface="Times New Roman"/>
                <a:ea typeface="Times New Roman"/>
                <a:cs typeface="Times New Roman"/>
                <a:sym typeface="Times New Roman"/>
              </a:rPr>
              <a:t>e</a:t>
            </a:r>
            <a:endParaRPr i="1">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Word-Position Embedding Matrix – </a:t>
            </a:r>
            <a:r>
              <a:rPr i="1" lang="en">
                <a:solidFill>
                  <a:schemeClr val="dk1"/>
                </a:solidFill>
                <a:latin typeface="Times New Roman"/>
                <a:ea typeface="Times New Roman"/>
                <a:cs typeface="Times New Roman"/>
                <a:sym typeface="Times New Roman"/>
              </a:rPr>
              <a:t>W</a:t>
            </a:r>
            <a:r>
              <a:rPr baseline="-25000" i="1" lang="en">
                <a:solidFill>
                  <a:schemeClr val="dk1"/>
                </a:solidFill>
                <a:latin typeface="Times New Roman"/>
                <a:ea typeface="Times New Roman"/>
                <a:cs typeface="Times New Roman"/>
                <a:sym typeface="Times New Roman"/>
              </a:rPr>
              <a:t>p</a:t>
            </a:r>
            <a:endParaRPr baseline="-25000" i="1">
              <a:solidFill>
                <a:schemeClr val="dk1"/>
              </a:solidFill>
              <a:latin typeface="Times New Roman"/>
              <a:ea typeface="Times New Roman"/>
              <a:cs typeface="Times New Roman"/>
              <a:sym typeface="Times New Roman"/>
            </a:endParaRPr>
          </a:p>
        </p:txBody>
      </p:sp>
      <p:cxnSp>
        <p:nvCxnSpPr>
          <p:cNvPr id="133" name="Google Shape;133;p18"/>
          <p:cNvCxnSpPr/>
          <p:nvPr/>
        </p:nvCxnSpPr>
        <p:spPr>
          <a:xfrm>
            <a:off x="3673925" y="3070350"/>
            <a:ext cx="3026700" cy="1005900"/>
          </a:xfrm>
          <a:prstGeom prst="bentConnector3">
            <a:avLst>
              <a:gd fmla="val 50000" name="adj1"/>
            </a:avLst>
          </a:prstGeom>
          <a:noFill/>
          <a:ln cap="flat" cmpd="sng" w="9525">
            <a:solidFill>
              <a:srgbClr val="0000FF"/>
            </a:solidFill>
            <a:prstDash val="solid"/>
            <a:round/>
            <a:headEnd len="med" w="med" type="none"/>
            <a:tailEnd len="med" w="med" type="none"/>
          </a:ln>
        </p:spPr>
      </p:cxnSp>
      <p:cxnSp>
        <p:nvCxnSpPr>
          <p:cNvPr id="134" name="Google Shape;134;p18"/>
          <p:cNvCxnSpPr/>
          <p:nvPr/>
        </p:nvCxnSpPr>
        <p:spPr>
          <a:xfrm>
            <a:off x="3778900" y="3411500"/>
            <a:ext cx="2808000" cy="673500"/>
          </a:xfrm>
          <a:prstGeom prst="bentConnector3">
            <a:avLst>
              <a:gd fmla="val 50000" name="adj1"/>
            </a:avLst>
          </a:prstGeom>
          <a:noFill/>
          <a:ln cap="flat" cmpd="sng" w="9525">
            <a:solidFill>
              <a:srgbClr val="0000FF"/>
            </a:solidFill>
            <a:prstDash val="solid"/>
            <a:round/>
            <a:headEnd len="med" w="med" type="none"/>
            <a:tailEnd len="med" w="med" type="none"/>
          </a:ln>
        </p:spPr>
      </p:cxnSp>
      <p:cxnSp>
        <p:nvCxnSpPr>
          <p:cNvPr id="135" name="Google Shape;135;p18"/>
          <p:cNvCxnSpPr/>
          <p:nvPr/>
        </p:nvCxnSpPr>
        <p:spPr>
          <a:xfrm>
            <a:off x="4583675" y="3735150"/>
            <a:ext cx="1189800" cy="341100"/>
          </a:xfrm>
          <a:prstGeom prst="bentConnector3">
            <a:avLst>
              <a:gd fmla="val 50000" name="adj1"/>
            </a:avLst>
          </a:prstGeom>
          <a:noFill/>
          <a:ln cap="flat" cmpd="sng" w="9525">
            <a:solidFill>
              <a:srgbClr val="0000FF"/>
            </a:solidFill>
            <a:prstDash val="solid"/>
            <a:round/>
            <a:headEnd len="med" w="med" type="none"/>
            <a:tailEnd len="med" w="med" type="none"/>
          </a:ln>
        </p:spPr>
      </p:cxnSp>
      <p:cxnSp>
        <p:nvCxnSpPr>
          <p:cNvPr id="136" name="Google Shape;136;p18"/>
          <p:cNvCxnSpPr/>
          <p:nvPr/>
        </p:nvCxnSpPr>
        <p:spPr>
          <a:xfrm>
            <a:off x="6455750" y="4085000"/>
            <a:ext cx="288600" cy="0"/>
          </a:xfrm>
          <a:prstGeom prst="straightConnector1">
            <a:avLst/>
          </a:prstGeom>
          <a:noFill/>
          <a:ln cap="flat" cmpd="sng" w="9525">
            <a:solidFill>
              <a:srgbClr val="0000FF"/>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latin typeface="Times New Roman"/>
                <a:ea typeface="Times New Roman"/>
                <a:cs typeface="Times New Roman"/>
                <a:sym typeface="Times New Roman"/>
              </a:rPr>
              <a:t>Model Architecture - TRE</a:t>
            </a:r>
            <a:endParaRPr sz="1300">
              <a:solidFill>
                <a:srgbClr val="0000FF"/>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142" name="Google Shape;142;p19"/>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143" name="Google Shape;143;p19"/>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144" name="Google Shape;144;p19"/>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145" name="Google Shape;145;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46" name="Google Shape;146;p19"/>
          <p:cNvSpPr txBox="1"/>
          <p:nvPr/>
        </p:nvSpPr>
        <p:spPr>
          <a:xfrm>
            <a:off x="4715375" y="4181000"/>
            <a:ext cx="37701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900">
                <a:solidFill>
                  <a:srgbClr val="222222"/>
                </a:solidFill>
                <a:highlight>
                  <a:srgbClr val="FFFFFF"/>
                </a:highlight>
              </a:rPr>
              <a:t>[5] Alt, Christoph, Marc Hübner, and Leonhard Hennig</a:t>
            </a:r>
            <a:endParaRPr sz="1200"/>
          </a:p>
        </p:txBody>
      </p:sp>
      <p:pic>
        <p:nvPicPr>
          <p:cNvPr id="147" name="Google Shape;147;p19"/>
          <p:cNvPicPr preferRelativeResize="0"/>
          <p:nvPr/>
        </p:nvPicPr>
        <p:blipFill>
          <a:blip r:embed="rId4">
            <a:alphaModFix/>
          </a:blip>
          <a:stretch>
            <a:fillRect/>
          </a:stretch>
        </p:blipFill>
        <p:spPr>
          <a:xfrm>
            <a:off x="4410600" y="1255575"/>
            <a:ext cx="4379652" cy="2925426"/>
          </a:xfrm>
          <a:prstGeom prst="rect">
            <a:avLst/>
          </a:prstGeom>
          <a:noFill/>
          <a:ln>
            <a:noFill/>
          </a:ln>
        </p:spPr>
      </p:pic>
      <p:sp>
        <p:nvSpPr>
          <p:cNvPr id="148" name="Google Shape;148;p19"/>
          <p:cNvSpPr txBox="1"/>
          <p:nvPr>
            <p:ph idx="1" type="body"/>
          </p:nvPr>
        </p:nvSpPr>
        <p:spPr>
          <a:xfrm>
            <a:off x="311700" y="1754600"/>
            <a:ext cx="4098900" cy="27495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Input Representation</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Special Tokens</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Start</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Entities</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End</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Byte-Pair Encoding</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Entity-Relation Information</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Unsupervised Pre-training of Language Representations</a:t>
            </a:r>
            <a:endParaRPr sz="1070">
              <a:solidFill>
                <a:srgbClr val="0000FF"/>
              </a:solidFill>
              <a:latin typeface="Times New Roman"/>
              <a:ea typeface="Times New Roman"/>
              <a:cs typeface="Times New Roman"/>
              <a:sym typeface="Times New Roman"/>
            </a:endParaRPr>
          </a:p>
        </p:txBody>
      </p:sp>
      <p:sp>
        <p:nvSpPr>
          <p:cNvPr id="154" name="Google Shape;154;p20"/>
          <p:cNvSpPr txBox="1"/>
          <p:nvPr>
            <p:ph idx="1" type="body"/>
          </p:nvPr>
        </p:nvSpPr>
        <p:spPr>
          <a:xfrm>
            <a:off x="311700" y="116390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Unsupervised lexical, syntactic, and semantic features extraction</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Language model to maximize likelihood:</a:t>
            </a:r>
            <a:endParaRPr>
              <a:solidFill>
                <a:schemeClr val="dk1"/>
              </a:solidFill>
              <a:latin typeface="Times New Roman"/>
              <a:ea typeface="Times New Roman"/>
              <a:cs typeface="Times New Roman"/>
              <a:sym typeface="Times New Roman"/>
            </a:endParaRPr>
          </a:p>
          <a:p>
            <a:pPr indent="0" lvl="0" marL="914400" rtl="0" algn="l">
              <a:spcBef>
                <a:spcPts val="1200"/>
              </a:spcBef>
              <a:spcAft>
                <a:spcPts val="0"/>
              </a:spcAft>
              <a:buNone/>
            </a:pPr>
            <a:r>
              <a:rPr lang="en">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342900" lvl="0" marL="457200" rtl="0" algn="l">
              <a:spcBef>
                <a:spcPts val="120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BooksCorpus used:	</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800M words of different genres</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L = 12 layers (blocks) with 12 attention heads </a:t>
            </a:r>
            <a:endParaRPr>
              <a:solidFill>
                <a:schemeClr val="dk1"/>
              </a:solidFill>
              <a:latin typeface="Times New Roman"/>
              <a:ea typeface="Times New Roman"/>
              <a:cs typeface="Times New Roman"/>
              <a:sym typeface="Times New Roman"/>
            </a:endParaRPr>
          </a:p>
          <a:p>
            <a:pPr indent="-317500" lvl="1" marL="9144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Existing byte pair encoding vocabulary: 40,000 tokens</a:t>
            </a:r>
            <a:endParaRPr>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155" name="Google Shape;155;p20"/>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156" name="Google Shape;156;p20"/>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157" name="Google Shape;157;p20"/>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158" name="Google Shape;15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9" name="Google Shape;159;p20"/>
          <p:cNvPicPr preferRelativeResize="0"/>
          <p:nvPr/>
        </p:nvPicPr>
        <p:blipFill>
          <a:blip r:embed="rId4">
            <a:alphaModFix/>
          </a:blip>
          <a:stretch>
            <a:fillRect/>
          </a:stretch>
        </p:blipFill>
        <p:spPr>
          <a:xfrm>
            <a:off x="2548700" y="1904925"/>
            <a:ext cx="3791236" cy="666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rgbClr val="0000FF"/>
                </a:solidFill>
                <a:latin typeface="Times New Roman"/>
                <a:ea typeface="Times New Roman"/>
                <a:cs typeface="Times New Roman"/>
                <a:sym typeface="Times New Roman"/>
              </a:rPr>
              <a:t>Supervised Fine-tuning on Relation Extraction</a:t>
            </a:r>
            <a:endParaRPr sz="1070">
              <a:solidFill>
                <a:srgbClr val="0000FF"/>
              </a:solidFill>
              <a:latin typeface="Times New Roman"/>
              <a:ea typeface="Times New Roman"/>
              <a:cs typeface="Times New Roman"/>
              <a:sym typeface="Times New Roman"/>
            </a:endParaRPr>
          </a:p>
        </p:txBody>
      </p:sp>
      <p:sp>
        <p:nvSpPr>
          <p:cNvPr id="165" name="Google Shape;165;p21"/>
          <p:cNvSpPr txBox="1"/>
          <p:nvPr>
            <p:ph idx="1" type="body"/>
          </p:nvPr>
        </p:nvSpPr>
        <p:spPr>
          <a:xfrm>
            <a:off x="311700" y="116390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Fine tune on relation extraction task over pre-trained language model</a:t>
            </a:r>
            <a:endParaRPr>
              <a:solidFill>
                <a:schemeClr val="dk1"/>
              </a:solidFill>
              <a:latin typeface="Times New Roman"/>
              <a:ea typeface="Times New Roman"/>
              <a:cs typeface="Times New Roman"/>
              <a:sym typeface="Times New Roman"/>
            </a:endParaRPr>
          </a:p>
          <a:p>
            <a:pPr indent="0" lvl="0" marL="914400" rtl="0" algn="l">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342900" lvl="0" marL="457200" rtl="0" algn="l">
              <a:spcBef>
                <a:spcPts val="120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Overall objective:</a:t>
            </a:r>
            <a:endParaRPr>
              <a:solidFill>
                <a:schemeClr val="dk1"/>
              </a:solidFill>
              <a:latin typeface="Times New Roman"/>
              <a:ea typeface="Times New Roman"/>
              <a:cs typeface="Times New Roman"/>
              <a:sym typeface="Times New Roman"/>
            </a:endParaRPr>
          </a:p>
          <a:p>
            <a:pPr indent="0" lvl="0" marL="914400" rtl="0" algn="l">
              <a:spcBef>
                <a:spcPts val="1200"/>
              </a:spcBef>
              <a:spcAft>
                <a:spcPts val="0"/>
              </a:spcAft>
              <a:buNone/>
            </a:pPr>
            <a:r>
              <a:t/>
            </a:r>
            <a:endParaRPr>
              <a:solidFill>
                <a:schemeClr val="dk1"/>
              </a:solidFill>
              <a:latin typeface="Times New Roman"/>
              <a:ea typeface="Times New Roman"/>
              <a:cs typeface="Times New Roman"/>
              <a:sym typeface="Times New Roman"/>
            </a:endParaRPr>
          </a:p>
          <a:p>
            <a:pPr indent="-342900" lvl="0" marL="457200" rtl="0" algn="l">
              <a:spcBef>
                <a:spcPts val="120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Improves generalization </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a:solidFill>
                  <a:schemeClr val="dk1"/>
                </a:solidFill>
                <a:latin typeface="Times New Roman"/>
                <a:ea typeface="Times New Roman"/>
                <a:cs typeface="Times New Roman"/>
                <a:sym typeface="Times New Roman"/>
              </a:rPr>
              <a:t>Faster convergence</a:t>
            </a:r>
            <a:endParaRPr>
              <a:solidFill>
                <a:schemeClr val="dk1"/>
              </a:solidFill>
              <a:latin typeface="Times New Roman"/>
              <a:ea typeface="Times New Roman"/>
              <a:cs typeface="Times New Roman"/>
              <a:sym typeface="Times New Roman"/>
            </a:endParaRPr>
          </a:p>
          <a:p>
            <a:pPr indent="0" lvl="0" marL="457200" rtl="0" algn="l">
              <a:spcBef>
                <a:spcPts val="1200"/>
              </a:spcBef>
              <a:spcAft>
                <a:spcPts val="1200"/>
              </a:spcAft>
              <a:buNone/>
            </a:pPr>
            <a:r>
              <a:t/>
            </a:r>
            <a:endParaRPr>
              <a:solidFill>
                <a:schemeClr val="dk1"/>
              </a:solidFill>
              <a:latin typeface="Times New Roman"/>
              <a:ea typeface="Times New Roman"/>
              <a:cs typeface="Times New Roman"/>
              <a:sym typeface="Times New Roman"/>
            </a:endParaRPr>
          </a:p>
        </p:txBody>
      </p:sp>
      <p:pic>
        <p:nvPicPr>
          <p:cNvPr descr="https://external-content.duckduckgo.com/iu/?u=https%3A%2F%2Fwww.kus.uni-hamburg.de%2F5379870%2Fup-uhh-logo-u-2010-u-farbe-u-rgb-001e11ec384942b0d6e4cf4f38b0482cea68099c.jpg&amp;f=1&amp;nofb=1" id="166" name="Google Shape;166;p21"/>
          <p:cNvPicPr preferRelativeResize="0"/>
          <p:nvPr/>
        </p:nvPicPr>
        <p:blipFill>
          <a:blip r:embed="rId3">
            <a:alphaModFix/>
          </a:blip>
          <a:stretch>
            <a:fillRect/>
          </a:stretch>
        </p:blipFill>
        <p:spPr>
          <a:xfrm>
            <a:off x="7406075" y="125800"/>
            <a:ext cx="1583326" cy="734125"/>
          </a:xfrm>
          <a:prstGeom prst="rect">
            <a:avLst/>
          </a:prstGeom>
          <a:noFill/>
          <a:ln>
            <a:noFill/>
          </a:ln>
        </p:spPr>
      </p:pic>
      <p:cxnSp>
        <p:nvCxnSpPr>
          <p:cNvPr id="167" name="Google Shape;167;p21"/>
          <p:cNvCxnSpPr/>
          <p:nvPr/>
        </p:nvCxnSpPr>
        <p:spPr>
          <a:xfrm flipH="1" rot="10800000">
            <a:off x="330250" y="1068075"/>
            <a:ext cx="8460000" cy="35100"/>
          </a:xfrm>
          <a:prstGeom prst="straightConnector1">
            <a:avLst/>
          </a:prstGeom>
          <a:noFill/>
          <a:ln cap="flat" cmpd="sng" w="19050">
            <a:solidFill>
              <a:schemeClr val="dk1"/>
            </a:solidFill>
            <a:prstDash val="solid"/>
            <a:round/>
            <a:headEnd len="med" w="med" type="none"/>
            <a:tailEnd len="med" w="med" type="none"/>
          </a:ln>
        </p:spPr>
      </p:cxnSp>
      <p:cxnSp>
        <p:nvCxnSpPr>
          <p:cNvPr id="168" name="Google Shape;168;p21"/>
          <p:cNvCxnSpPr/>
          <p:nvPr/>
        </p:nvCxnSpPr>
        <p:spPr>
          <a:xfrm flipH="1" rot="10800000">
            <a:off x="330250" y="4656500"/>
            <a:ext cx="8460000" cy="35100"/>
          </a:xfrm>
          <a:prstGeom prst="straightConnector1">
            <a:avLst/>
          </a:prstGeom>
          <a:noFill/>
          <a:ln cap="flat" cmpd="sng" w="9525">
            <a:solidFill>
              <a:schemeClr val="dk1"/>
            </a:solidFill>
            <a:prstDash val="solid"/>
            <a:round/>
            <a:headEnd len="med" w="med" type="none"/>
            <a:tailEnd len="med" w="med" type="none"/>
          </a:ln>
        </p:spPr>
      </p:cxnSp>
      <p:sp>
        <p:nvSpPr>
          <p:cNvPr id="169" name="Google Shape;16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70" name="Google Shape;170;p21"/>
          <p:cNvPicPr preferRelativeResize="0"/>
          <p:nvPr/>
        </p:nvPicPr>
        <p:blipFill>
          <a:blip r:embed="rId4">
            <a:alphaModFix/>
          </a:blip>
          <a:stretch>
            <a:fillRect/>
          </a:stretch>
        </p:blipFill>
        <p:spPr>
          <a:xfrm>
            <a:off x="2673325" y="1565450"/>
            <a:ext cx="3061062" cy="734125"/>
          </a:xfrm>
          <a:prstGeom prst="rect">
            <a:avLst/>
          </a:prstGeom>
          <a:noFill/>
          <a:ln>
            <a:noFill/>
          </a:ln>
        </p:spPr>
      </p:pic>
      <p:pic>
        <p:nvPicPr>
          <p:cNvPr id="171" name="Google Shape;171;p21"/>
          <p:cNvPicPr preferRelativeResize="0"/>
          <p:nvPr/>
        </p:nvPicPr>
        <p:blipFill>
          <a:blip r:embed="rId5">
            <a:alphaModFix/>
          </a:blip>
          <a:stretch>
            <a:fillRect/>
          </a:stretch>
        </p:blipFill>
        <p:spPr>
          <a:xfrm>
            <a:off x="2673325" y="2501800"/>
            <a:ext cx="2877050" cy="441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